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17"/>
  </p:notesMasterIdLst>
  <p:handoutMasterIdLst>
    <p:handoutMasterId r:id="rId118"/>
  </p:handoutMasterIdLst>
  <p:sldIdLst>
    <p:sldId id="1095" r:id="rId2"/>
    <p:sldId id="1096" r:id="rId3"/>
    <p:sldId id="1097" r:id="rId4"/>
    <p:sldId id="1099" r:id="rId5"/>
    <p:sldId id="1100" r:id="rId6"/>
    <p:sldId id="1101" r:id="rId7"/>
    <p:sldId id="1102" r:id="rId8"/>
    <p:sldId id="1103" r:id="rId9"/>
    <p:sldId id="1104" r:id="rId10"/>
    <p:sldId id="1105" r:id="rId11"/>
    <p:sldId id="1106" r:id="rId12"/>
    <p:sldId id="1107" r:id="rId13"/>
    <p:sldId id="1098" r:id="rId14"/>
    <p:sldId id="1109" r:id="rId15"/>
    <p:sldId id="1108" r:id="rId16"/>
    <p:sldId id="279" r:id="rId17"/>
    <p:sldId id="991" r:id="rId18"/>
    <p:sldId id="956" r:id="rId19"/>
    <p:sldId id="958" r:id="rId20"/>
    <p:sldId id="939" r:id="rId21"/>
    <p:sldId id="959" r:id="rId22"/>
    <p:sldId id="957" r:id="rId23"/>
    <p:sldId id="951" r:id="rId24"/>
    <p:sldId id="952" r:id="rId25"/>
    <p:sldId id="960" r:id="rId26"/>
    <p:sldId id="944" r:id="rId27"/>
    <p:sldId id="945" r:id="rId28"/>
    <p:sldId id="946" r:id="rId29"/>
    <p:sldId id="947" r:id="rId30"/>
    <p:sldId id="961" r:id="rId31"/>
    <p:sldId id="1064" r:id="rId32"/>
    <p:sldId id="1063" r:id="rId33"/>
    <p:sldId id="1065" r:id="rId34"/>
    <p:sldId id="1068" r:id="rId35"/>
    <p:sldId id="1066" r:id="rId36"/>
    <p:sldId id="1024" r:id="rId37"/>
    <p:sldId id="1069" r:id="rId38"/>
    <p:sldId id="1070" r:id="rId39"/>
    <p:sldId id="1110" r:id="rId40"/>
    <p:sldId id="1111" r:id="rId41"/>
    <p:sldId id="1112" r:id="rId42"/>
    <p:sldId id="1113" r:id="rId43"/>
    <p:sldId id="992" r:id="rId44"/>
    <p:sldId id="993" r:id="rId45"/>
    <p:sldId id="994" r:id="rId46"/>
    <p:sldId id="995" r:id="rId47"/>
    <p:sldId id="1000" r:id="rId48"/>
    <p:sldId id="996" r:id="rId49"/>
    <p:sldId id="997" r:id="rId50"/>
    <p:sldId id="998" r:id="rId51"/>
    <p:sldId id="999" r:id="rId52"/>
    <p:sldId id="1001" r:id="rId53"/>
    <p:sldId id="1008" r:id="rId54"/>
    <p:sldId id="1009" r:id="rId55"/>
    <p:sldId id="1010" r:id="rId56"/>
    <p:sldId id="1003" r:id="rId57"/>
    <p:sldId id="1011" r:id="rId58"/>
    <p:sldId id="1004" r:id="rId59"/>
    <p:sldId id="1012" r:id="rId60"/>
    <p:sldId id="1013" r:id="rId61"/>
    <p:sldId id="1017" r:id="rId62"/>
    <p:sldId id="1014" r:id="rId63"/>
    <p:sldId id="1015" r:id="rId64"/>
    <p:sldId id="1016" r:id="rId65"/>
    <p:sldId id="1018" r:id="rId66"/>
    <p:sldId id="1019" r:id="rId67"/>
    <p:sldId id="1020" r:id="rId68"/>
    <p:sldId id="1021" r:id="rId69"/>
    <p:sldId id="1022" r:id="rId70"/>
    <p:sldId id="1023" r:id="rId71"/>
    <p:sldId id="1005" r:id="rId72"/>
    <p:sldId id="1006" r:id="rId73"/>
    <p:sldId id="1026" r:id="rId74"/>
    <p:sldId id="1027" r:id="rId75"/>
    <p:sldId id="1028" r:id="rId76"/>
    <p:sldId id="1029" r:id="rId77"/>
    <p:sldId id="1030" r:id="rId78"/>
    <p:sldId id="1007" r:id="rId79"/>
    <p:sldId id="1031" r:id="rId80"/>
    <p:sldId id="989" r:id="rId81"/>
    <p:sldId id="1042" r:id="rId82"/>
    <p:sldId id="1055" r:id="rId83"/>
    <p:sldId id="1056" r:id="rId84"/>
    <p:sldId id="1057" r:id="rId85"/>
    <p:sldId id="1058" r:id="rId86"/>
    <p:sldId id="1050" r:id="rId87"/>
    <p:sldId id="1115" r:id="rId88"/>
    <p:sldId id="1059" r:id="rId89"/>
    <p:sldId id="1117" r:id="rId90"/>
    <p:sldId id="1118" r:id="rId91"/>
    <p:sldId id="1061" r:id="rId92"/>
    <p:sldId id="1036" r:id="rId93"/>
    <p:sldId id="990" r:id="rId94"/>
    <p:sldId id="1032" r:id="rId95"/>
    <p:sldId id="1062" r:id="rId96"/>
    <p:sldId id="1038" r:id="rId97"/>
    <p:sldId id="1039" r:id="rId98"/>
    <p:sldId id="1040" r:id="rId99"/>
    <p:sldId id="1041" r:id="rId100"/>
    <p:sldId id="1119" r:id="rId101"/>
    <p:sldId id="1114" r:id="rId102"/>
    <p:sldId id="1120" r:id="rId103"/>
    <p:sldId id="1121" r:id="rId104"/>
    <p:sldId id="1122" r:id="rId105"/>
    <p:sldId id="1123" r:id="rId106"/>
    <p:sldId id="1124" r:id="rId107"/>
    <p:sldId id="1125" r:id="rId108"/>
    <p:sldId id="1126" r:id="rId109"/>
    <p:sldId id="1127" r:id="rId110"/>
    <p:sldId id="1131" r:id="rId111"/>
    <p:sldId id="1132" r:id="rId112"/>
    <p:sldId id="1133" r:id="rId113"/>
    <p:sldId id="1128" r:id="rId114"/>
    <p:sldId id="1130" r:id="rId115"/>
    <p:sldId id="938" r:id="rId1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F6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42"/>
    <p:restoredTop sz="81206" autoAdjust="0"/>
  </p:normalViewPr>
  <p:slideViewPr>
    <p:cSldViewPr snapToGrid="0" snapToObjects="1">
      <p:cViewPr varScale="1">
        <p:scale>
          <a:sx n="90" d="100"/>
          <a:sy n="90" d="100"/>
        </p:scale>
        <p:origin x="1458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1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handoutMaster" Target="handoutMasters/handoutMaster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presProps" Target="presProps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90FE5-C1E5-4B3F-8E62-6D88434766B7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3B9C-7020-4483-B355-0019753CE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376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C9D0907-D43B-42A7-AAF5-CBF68C224838}" type="datetimeFigureOut">
              <a:rPr lang="en-US"/>
              <a:pPr>
                <a:defRPr/>
              </a:pPr>
              <a:t>11/20/2021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97811EED-612C-493B-A569-32BA18BCE0D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45858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33242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1468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0961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22975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37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49685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73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97829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likelihood ratio test at the bottom of the analysis is a test of the overdispersion parameter alpha. When the overdispersion parameter is zero the negative binomial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distribution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equivalent to a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Poisson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distribution. In this case, alpha is significantly different from zero and thus reinforces one last time that the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Poisson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distribution is not appropriate.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101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1124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7376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6878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6530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9305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87862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5739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06573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811EED-612C-493B-A569-32BA18BCE0DB}" type="slidenum">
              <a:rPr lang="en-US" altLang="en-US" smtClean="0"/>
              <a:pPr>
                <a:defRPr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1367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2358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514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4727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751514"/>
            <a:ext cx="12192000" cy="110648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TextBox 7"/>
          <p:cNvSpPr txBox="1">
            <a:spLocks noChangeArrowheads="1"/>
          </p:cNvSpPr>
          <p:nvPr userDrawn="1"/>
        </p:nvSpPr>
        <p:spPr bwMode="auto">
          <a:xfrm>
            <a:off x="7418917" y="6218239"/>
            <a:ext cx="3048000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r" eaLnBrk="1" hangingPunct="1"/>
            <a:r>
              <a:rPr lang="en-GB" altLang="en-US" sz="1400" b="1">
                <a:solidFill>
                  <a:schemeClr val="bg2"/>
                </a:solidFill>
              </a:rPr>
              <a:t>www.icddrb.org</a:t>
            </a:r>
          </a:p>
        </p:txBody>
      </p:sp>
      <p:pic>
        <p:nvPicPr>
          <p:cNvPr id="5" name="Picture 8" descr="C:\Users\User\Desktop\ICDDRB PowerPointTemplate\icddrb_orang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267" y="764117"/>
            <a:ext cx="2527300" cy="531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/>
          <p:cNvCxnSpPr/>
          <p:nvPr userDrawn="1"/>
        </p:nvCxnSpPr>
        <p:spPr>
          <a:xfrm>
            <a:off x="1684867" y="1617134"/>
            <a:ext cx="8782051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10"/>
          <p:cNvSpPr txBox="1">
            <a:spLocks noChangeArrowheads="1"/>
          </p:cNvSpPr>
          <p:nvPr userDrawn="1"/>
        </p:nvSpPr>
        <p:spPr bwMode="auto">
          <a:xfrm>
            <a:off x="1684867" y="6251575"/>
            <a:ext cx="6066367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GB" altLang="en-US" sz="1100">
                <a:solidFill>
                  <a:schemeClr val="bg2"/>
                </a:solidFill>
              </a:rPr>
              <a:t>Solving public health problems through innovative scientific research</a:t>
            </a:r>
            <a:endParaRPr lang="en-GB" altLang="en-US" sz="1100" dirty="0">
              <a:solidFill>
                <a:schemeClr val="bg2"/>
              </a:solidFill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0"/>
          </p:nvPr>
        </p:nvSpPr>
        <p:spPr>
          <a:xfrm>
            <a:off x="1583267" y="1793779"/>
            <a:ext cx="8782051" cy="2733675"/>
          </a:xfrm>
        </p:spPr>
        <p:txBody>
          <a:bodyPr/>
          <a:lstStyle>
            <a:lvl1pPr marL="0" indent="0"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28845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210300"/>
            <a:ext cx="12192000" cy="6477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685" y="6359525"/>
            <a:ext cx="1517649" cy="31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383823" y="6383338"/>
            <a:ext cx="930628" cy="322262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fld id="{F71826B2-F1AE-435D-B222-18DB9559347F}" type="slidenum">
              <a:rPr lang="en-GB" altLang="en-US" sz="1800" b="1" smtClean="0">
                <a:solidFill>
                  <a:srgbClr val="E2E2E2"/>
                </a:solidFill>
              </a:rPr>
              <a:pPr eaLnBrk="1" hangingPunct="1">
                <a:defRPr/>
              </a:pPr>
              <a:t>‹#›</a:t>
            </a:fld>
            <a:endParaRPr lang="en-GB" altLang="en-US" sz="1800" b="1" dirty="0">
              <a:solidFill>
                <a:srgbClr val="E2E2E2"/>
              </a:solidFill>
            </a:endParaRPr>
          </a:p>
        </p:txBody>
      </p:sp>
      <p:sp>
        <p:nvSpPr>
          <p:cNvPr id="8" name="Text Placeholder 4"/>
          <p:cNvSpPr txBox="1">
            <a:spLocks/>
          </p:cNvSpPr>
          <p:nvPr userDrawn="1"/>
        </p:nvSpPr>
        <p:spPr>
          <a:xfrm>
            <a:off x="1314451" y="6378575"/>
            <a:ext cx="7861300" cy="32385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Regression Analysis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60000" y="504000"/>
            <a:ext cx="10272000" cy="576000"/>
          </a:xfrm>
        </p:spPr>
        <p:txBody>
          <a:bodyPr/>
          <a:lstStyle>
            <a:lvl1pPr marL="0" indent="0" algn="l">
              <a:buNone/>
              <a:defRPr sz="3000" b="1">
                <a:solidFill>
                  <a:schemeClr val="accent1"/>
                </a:solidFill>
              </a:defRPr>
            </a:lvl1pPr>
            <a:lvl2pPr marL="457200" indent="0" algn="l">
              <a:buNone/>
              <a:defRPr sz="3200" b="1">
                <a:solidFill>
                  <a:schemeClr val="accent1"/>
                </a:solidFill>
              </a:defRPr>
            </a:lvl2pPr>
            <a:lvl3pPr marL="914400" indent="0" algn="l">
              <a:buNone/>
              <a:defRPr sz="3200" b="1">
                <a:solidFill>
                  <a:schemeClr val="accent1"/>
                </a:solidFill>
              </a:defRPr>
            </a:lvl3pPr>
            <a:lvl4pPr marL="1371600" indent="0" algn="l">
              <a:buNone/>
              <a:defRPr sz="3200" b="1">
                <a:solidFill>
                  <a:schemeClr val="accent1"/>
                </a:solidFill>
              </a:defRPr>
            </a:lvl4pPr>
            <a:lvl5pPr marL="1828800" indent="0" algn="l">
              <a:buNone/>
              <a:defRPr sz="3200"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0967" y="1620000"/>
            <a:ext cx="10270067" cy="4327451"/>
          </a:xfrm>
        </p:spPr>
        <p:txBody>
          <a:bodyPr/>
          <a:lstStyle>
            <a:lvl1pPr marL="0" indent="0">
              <a:buFont typeface="Arial" charset="0"/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63309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nder credits 3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210300"/>
            <a:ext cx="12192000" cy="6477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3" name="Picture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685" y="6359525"/>
            <a:ext cx="1517649" cy="31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Group 8"/>
          <p:cNvGrpSpPr>
            <a:grpSpLocks/>
          </p:cNvGrpSpPr>
          <p:nvPr userDrawn="1"/>
        </p:nvGrpSpPr>
        <p:grpSpPr bwMode="auto">
          <a:xfrm>
            <a:off x="730252" y="4448175"/>
            <a:ext cx="10697633" cy="1208088"/>
            <a:chOff x="547075" y="4380158"/>
            <a:chExt cx="8023632" cy="1207008"/>
          </a:xfrm>
        </p:grpSpPr>
        <p:pic>
          <p:nvPicPr>
            <p:cNvPr id="5" name="Picture 9" descr="logo_GovBD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7075" y="4723058"/>
              <a:ext cx="2600960" cy="841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10" descr="logo_Sweden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3292" y="4380158"/>
              <a:ext cx="1337056" cy="12070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11" descr="logo_UKaid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9315" y="4380158"/>
              <a:ext cx="1231392" cy="12070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12" descr="logo_Canada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8210" y="4723058"/>
              <a:ext cx="2023872" cy="841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" name="Title 1"/>
          <p:cNvSpPr txBox="1">
            <a:spLocks/>
          </p:cNvSpPr>
          <p:nvPr userDrawn="1"/>
        </p:nvSpPr>
        <p:spPr>
          <a:xfrm>
            <a:off x="960968" y="3816351"/>
            <a:ext cx="9641417" cy="474663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lnSpc>
                <a:spcPct val="100000"/>
              </a:lnSpc>
              <a:spcAft>
                <a:spcPts val="0"/>
              </a:spcAft>
              <a:defRPr/>
            </a:pPr>
            <a:r>
              <a:rPr lang="en-GB" sz="2200">
                <a:cs typeface="Arial" pitchFamily="34" charset="0"/>
              </a:rPr>
              <a:t>icddr,b thanks its core donors for their on-going support</a:t>
            </a:r>
            <a:endParaRPr lang="en-GB" sz="2200" b="1" dirty="0">
              <a:cs typeface="Arial" pitchFamily="34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960967" y="3686175"/>
            <a:ext cx="1027006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255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10300"/>
            <a:ext cx="12192000" cy="6477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685" y="6359525"/>
            <a:ext cx="1517649" cy="31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973667" y="6383338"/>
            <a:ext cx="340784" cy="322262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fld id="{5C777C11-88D5-43AF-B463-35C366DC4E18}" type="slidenum">
              <a:rPr lang="en-GB" altLang="en-US" sz="800" b="1" smtClean="0">
                <a:solidFill>
                  <a:srgbClr val="E2E2E2"/>
                </a:solidFill>
              </a:rPr>
              <a:pPr eaLnBrk="1" hangingPunct="1">
                <a:defRPr/>
              </a:pPr>
              <a:t>‹#›</a:t>
            </a:fld>
            <a:endParaRPr lang="en-GB" altLang="en-US" sz="800" b="1">
              <a:solidFill>
                <a:srgbClr val="E2E2E2"/>
              </a:solidFill>
            </a:endParaRPr>
          </a:p>
        </p:txBody>
      </p:sp>
      <p:sp>
        <p:nvSpPr>
          <p:cNvPr id="8" name="Text Placeholder 4"/>
          <p:cNvSpPr txBox="1">
            <a:spLocks/>
          </p:cNvSpPr>
          <p:nvPr userDrawn="1"/>
        </p:nvSpPr>
        <p:spPr>
          <a:xfrm>
            <a:off x="1314451" y="6378575"/>
            <a:ext cx="7861300" cy="32385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sz="800">
                <a:solidFill>
                  <a:schemeClr val="tx1">
                    <a:lumMod val="20000"/>
                    <a:lumOff val="80000"/>
                  </a:schemeClr>
                </a:solidFill>
              </a:rPr>
              <a:t>[Insert presentation title] </a:t>
            </a:r>
            <a:endParaRPr lang="en-GB" sz="800" dirty="0">
              <a:solidFill>
                <a:schemeClr val="tx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Picture Placeholder 5"/>
          <p:cNvSpPr>
            <a:spLocks noGrp="1" noChangeAspect="1"/>
          </p:cNvSpPr>
          <p:nvPr>
            <p:ph type="pic" sz="quarter" idx="11"/>
          </p:nvPr>
        </p:nvSpPr>
        <p:spPr>
          <a:xfrm>
            <a:off x="960000" y="1459252"/>
            <a:ext cx="7981000" cy="3990499"/>
          </a:xfr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rtlCol="0">
            <a:noAutofit/>
          </a:bodyPr>
          <a:lstStyle/>
          <a:p>
            <a:pPr lvl="0"/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59999" y="503999"/>
            <a:ext cx="10272000" cy="576000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tx2"/>
                </a:solidFill>
              </a:defRPr>
            </a:lvl1pPr>
            <a:lvl2pPr marL="457200" indent="0" algn="l">
              <a:buNone/>
              <a:defRPr sz="2400" b="1"/>
            </a:lvl2pPr>
            <a:lvl3pPr marL="914400" indent="0" algn="l">
              <a:buNone/>
              <a:defRPr sz="2400" b="1"/>
            </a:lvl3pPr>
            <a:lvl4pPr marL="1371600" indent="0" algn="l">
              <a:buNone/>
              <a:defRPr sz="2400" b="1"/>
            </a:lvl4pPr>
            <a:lvl5pPr marL="1828800" indent="0" algn="l">
              <a:buNone/>
              <a:defRPr sz="24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973667" y="5588001"/>
            <a:ext cx="7967133" cy="449263"/>
          </a:xfrm>
        </p:spPr>
        <p:txBody>
          <a:bodyPr/>
          <a:lstStyle>
            <a:lvl1pPr marL="0" indent="0" algn="l">
              <a:buNone/>
              <a:defRPr sz="1300"/>
            </a:lvl1pPr>
            <a:lvl2pPr marL="457200" indent="0" algn="l">
              <a:buNone/>
              <a:defRPr sz="1300"/>
            </a:lvl2pPr>
            <a:lvl3pPr marL="914400" indent="0" algn="l">
              <a:buNone/>
              <a:defRPr sz="1300"/>
            </a:lvl3pPr>
            <a:lvl4pPr marL="1371600" indent="0" algn="l">
              <a:buNone/>
              <a:defRPr sz="1300"/>
            </a:lvl4pPr>
            <a:lvl5pPr marL="1828800" indent="0" algn="l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8903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210300"/>
            <a:ext cx="12192000" cy="6477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685" y="6359525"/>
            <a:ext cx="1517649" cy="31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 userDrawn="1"/>
        </p:nvSpPr>
        <p:spPr>
          <a:xfrm>
            <a:off x="973667" y="6383338"/>
            <a:ext cx="340784" cy="322262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fld id="{28D4F843-1C6F-4C55-9655-65F11A98E7EE}" type="slidenum">
              <a:rPr lang="en-GB" altLang="en-US" sz="800" b="1" smtClean="0">
                <a:solidFill>
                  <a:srgbClr val="E2E2E2"/>
                </a:solidFill>
              </a:rPr>
              <a:pPr eaLnBrk="1" hangingPunct="1">
                <a:defRPr/>
              </a:pPr>
              <a:t>‹#›</a:t>
            </a:fld>
            <a:endParaRPr lang="en-GB" altLang="en-US" sz="800" b="1">
              <a:solidFill>
                <a:srgbClr val="E2E2E2"/>
              </a:solidFill>
            </a:endParaRPr>
          </a:p>
        </p:txBody>
      </p:sp>
      <p:sp>
        <p:nvSpPr>
          <p:cNvPr id="6" name="Text Placeholder 4"/>
          <p:cNvSpPr txBox="1">
            <a:spLocks/>
          </p:cNvSpPr>
          <p:nvPr userDrawn="1"/>
        </p:nvSpPr>
        <p:spPr>
          <a:xfrm>
            <a:off x="1314451" y="6378575"/>
            <a:ext cx="7861300" cy="32385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sz="800">
                <a:solidFill>
                  <a:schemeClr val="tx1">
                    <a:lumMod val="20000"/>
                    <a:lumOff val="80000"/>
                  </a:schemeClr>
                </a:solidFill>
              </a:rPr>
              <a:t>[Insert presentation title] </a:t>
            </a:r>
            <a:endParaRPr lang="en-GB" sz="800" dirty="0">
              <a:solidFill>
                <a:schemeClr val="tx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59999" y="504000"/>
            <a:ext cx="10272000" cy="576000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tx2"/>
                </a:solidFill>
              </a:defRPr>
            </a:lvl1pPr>
            <a:lvl2pPr marL="457200" indent="0" algn="l">
              <a:buNone/>
              <a:defRPr sz="2400" b="1"/>
            </a:lvl2pPr>
            <a:lvl3pPr marL="914400" indent="0" algn="l">
              <a:buNone/>
              <a:defRPr sz="2400" b="1"/>
            </a:lvl3pPr>
            <a:lvl4pPr marL="1371600" indent="0" algn="l">
              <a:buNone/>
              <a:defRPr sz="2400" b="1"/>
            </a:lvl4pPr>
            <a:lvl5pPr marL="1828800" indent="0" algn="l">
              <a:buNone/>
              <a:defRPr sz="24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16306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er credits 1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210300"/>
            <a:ext cx="12192000" cy="6477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685" y="6359525"/>
            <a:ext cx="1517649" cy="31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3"/>
          <p:cNvGrpSpPr>
            <a:grpSpLocks/>
          </p:cNvGrpSpPr>
          <p:nvPr userDrawn="1"/>
        </p:nvGrpSpPr>
        <p:grpSpPr bwMode="auto">
          <a:xfrm>
            <a:off x="730252" y="4448175"/>
            <a:ext cx="10697633" cy="1208088"/>
            <a:chOff x="547075" y="4380158"/>
            <a:chExt cx="8023632" cy="1207008"/>
          </a:xfrm>
        </p:grpSpPr>
        <p:pic>
          <p:nvPicPr>
            <p:cNvPr id="6" name="Picture 9" descr="logo_GovBD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7075" y="4723058"/>
              <a:ext cx="2600960" cy="841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10" descr="logo_Sweden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3292" y="4380158"/>
              <a:ext cx="1337056" cy="12070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11" descr="logo_UKaid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9315" y="4380158"/>
              <a:ext cx="1231392" cy="12070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2" descr="logo_Canada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8210" y="4723058"/>
              <a:ext cx="2023872" cy="841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Title 1"/>
          <p:cNvSpPr txBox="1">
            <a:spLocks/>
          </p:cNvSpPr>
          <p:nvPr userDrawn="1"/>
        </p:nvSpPr>
        <p:spPr>
          <a:xfrm>
            <a:off x="960968" y="3816351"/>
            <a:ext cx="9641417" cy="474663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lnSpc>
                <a:spcPct val="100000"/>
              </a:lnSpc>
              <a:spcAft>
                <a:spcPts val="0"/>
              </a:spcAft>
              <a:defRPr/>
            </a:pPr>
            <a:r>
              <a:rPr lang="en-GB" sz="2200">
                <a:cs typeface="Arial" pitchFamily="34" charset="0"/>
              </a:rPr>
              <a:t>icddr,b thanks its core donors for their on-going support</a:t>
            </a:r>
            <a:endParaRPr lang="en-GB" sz="2200" b="1" dirty="0">
              <a:cs typeface="Arial" pitchFamily="34" charset="0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60967" y="3686175"/>
            <a:ext cx="1027006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 txBox="1">
            <a:spLocks/>
          </p:cNvSpPr>
          <p:nvPr userDrawn="1"/>
        </p:nvSpPr>
        <p:spPr>
          <a:xfrm>
            <a:off x="960967" y="733425"/>
            <a:ext cx="10270067" cy="35083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lnSpc>
                <a:spcPct val="100000"/>
              </a:lnSpc>
              <a:spcAft>
                <a:spcPts val="0"/>
              </a:spcAft>
              <a:defRPr/>
            </a:pPr>
            <a:r>
              <a:rPr lang="en-GB" sz="2200">
                <a:cs typeface="Arial" pitchFamily="34" charset="0"/>
              </a:rPr>
              <a:t>This project has been funded</a:t>
            </a:r>
            <a:endParaRPr lang="en-GB" sz="2200" b="1" dirty="0">
              <a:cs typeface="Arial" pitchFamily="34" charset="0"/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1932" y="1084518"/>
            <a:ext cx="10270067" cy="2423293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200" b="1" kern="1200" dirty="0" smtClean="0">
                <a:solidFill>
                  <a:schemeClr val="tx1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13311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er credits 2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210300"/>
            <a:ext cx="12192000" cy="6477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685" y="6359525"/>
            <a:ext cx="1517649" cy="31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 txBox="1">
            <a:spLocks/>
          </p:cNvSpPr>
          <p:nvPr userDrawn="1"/>
        </p:nvSpPr>
        <p:spPr>
          <a:xfrm>
            <a:off x="960967" y="733425"/>
            <a:ext cx="10270067" cy="35083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lnSpc>
                <a:spcPct val="100000"/>
              </a:lnSpc>
              <a:spcAft>
                <a:spcPts val="0"/>
              </a:spcAft>
              <a:defRPr/>
            </a:pPr>
            <a:r>
              <a:rPr lang="en-GB" sz="2200">
                <a:cs typeface="Arial" pitchFamily="34" charset="0"/>
              </a:rPr>
              <a:t>This project has been funded</a:t>
            </a:r>
            <a:endParaRPr lang="en-GB" sz="2200" b="1" dirty="0">
              <a:cs typeface="Arial" pitchFamily="34" charset="0"/>
            </a:endParaRP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1932" y="1084518"/>
            <a:ext cx="10270067" cy="4550739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200" b="1" kern="1200" dirty="0" smtClean="0">
                <a:solidFill>
                  <a:schemeClr val="tx1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97349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i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210300"/>
            <a:ext cx="12192000" cy="6477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3" name="Picture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685" y="6359525"/>
            <a:ext cx="1517649" cy="31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324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53457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2196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624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5518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3703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9963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12356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0391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80809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D8182BE-2D9E-4A22-BABF-69B114D18D33}" type="datetimeFigureOut">
              <a:rPr lang="en-US" smtClean="0"/>
              <a:pPr>
                <a:defRPr/>
              </a:pPr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8FE0E33-022A-4819-A5D9-F763B04C27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17411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05" r:id="rId15"/>
    <p:sldLayoutId id="2147483706" r:id="rId16"/>
    <p:sldLayoutId id="2147483707" r:id="rId17"/>
    <p:sldLayoutId id="2147483708" r:id="rId18"/>
    <p:sldLayoutId id="2147483710" r:id="rId19"/>
    <p:sldLayoutId id="2147483711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ahshanul.haque@icddrb.or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as-IN" dirty="0"/>
              <a:t>কিছু কথা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0967" y="1620000"/>
            <a:ext cx="10270067" cy="1835581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(0) is the additive identity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(1) is the multiplicative identity</a:t>
            </a:r>
          </a:p>
        </p:txBody>
      </p:sp>
    </p:spTree>
    <p:extLst>
      <p:ext uri="{BB962C8B-B14F-4D97-AF65-F5344CB8AC3E}">
        <p14:creationId xmlns:p14="http://schemas.microsoft.com/office/powerpoint/2010/main" val="160322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618DB1-23A7-4F84-B366-9ECC22F5B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A0C9A86-E955-4935-9314-0A97850563C1}"/>
              </a:ext>
            </a:extLst>
          </p:cNvPr>
          <p:cNvSpPr/>
          <p:nvPr/>
        </p:nvSpPr>
        <p:spPr>
          <a:xfrm>
            <a:off x="364569" y="5221415"/>
            <a:ext cx="682751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binreg</a:t>
            </a:r>
            <a:r>
              <a:rPr lang="en-US" sz="5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5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covid</a:t>
            </a:r>
            <a:r>
              <a:rPr lang="en-US" sz="5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5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rr</a:t>
            </a:r>
            <a:endParaRPr lang="en-US" sz="5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140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417251"/>
              </p:ext>
            </p:extLst>
          </p:nvPr>
        </p:nvGraphicFramePr>
        <p:xfrm>
          <a:off x="241301" y="1220752"/>
          <a:ext cx="11537949" cy="4405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19984">
                  <a:extLst>
                    <a:ext uri="{9D8B030D-6E8A-4147-A177-3AD203B41FA5}">
                      <a16:colId xmlns:a16="http://schemas.microsoft.com/office/drawing/2014/main" val="3073548098"/>
                    </a:ext>
                  </a:extLst>
                </a:gridCol>
                <a:gridCol w="3407677">
                  <a:extLst>
                    <a:ext uri="{9D8B030D-6E8A-4147-A177-3AD203B41FA5}">
                      <a16:colId xmlns:a16="http://schemas.microsoft.com/office/drawing/2014/main" val="2731141953"/>
                    </a:ext>
                  </a:extLst>
                </a:gridCol>
                <a:gridCol w="1123545">
                  <a:extLst>
                    <a:ext uri="{9D8B030D-6E8A-4147-A177-3AD203B41FA5}">
                      <a16:colId xmlns:a16="http://schemas.microsoft.com/office/drawing/2014/main" val="2909897131"/>
                    </a:ext>
                  </a:extLst>
                </a:gridCol>
                <a:gridCol w="3074317">
                  <a:extLst>
                    <a:ext uri="{9D8B030D-6E8A-4147-A177-3AD203B41FA5}">
                      <a16:colId xmlns:a16="http://schemas.microsoft.com/office/drawing/2014/main" val="107466784"/>
                    </a:ext>
                  </a:extLst>
                </a:gridCol>
                <a:gridCol w="1012426">
                  <a:extLst>
                    <a:ext uri="{9D8B030D-6E8A-4147-A177-3AD203B41FA5}">
                      <a16:colId xmlns:a16="http://schemas.microsoft.com/office/drawing/2014/main" val="2572262472"/>
                    </a:ext>
                  </a:extLst>
                </a:gridCol>
              </a:tblGrid>
              <a:tr h="724978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Pathogen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10923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Campylobacter </a:t>
                      </a:r>
                      <a:r>
                        <a:rPr lang="en-US" sz="2000" i="1" u="none" strike="noStrike" dirty="0" err="1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jejuni</a:t>
                      </a:r>
                      <a:r>
                        <a:rPr lang="en-US" sz="2000" i="1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/coli</a:t>
                      </a:r>
                      <a:endParaRPr lang="en-US" sz="2000" b="0" i="1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12762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Clostridium difficile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0.764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1.09 (0.95, 1.25)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0.222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498960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EAEC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2.95 (2.73, 3.19)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2.85 (2.51, 3.24)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33037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(0.90, 1.05)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0.513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0.98 (0.85, 1.13)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0.761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24117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(0.95, 1.09)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0.631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 (0.83, 1.07)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0.366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174139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LT-ETEC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2.23 (2.07, 2.40)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2.21 (1.95, 2.50)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77397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ST-ETEC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(0.94, 1.06)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0.915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(0.87, 1.08)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0.565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1292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Shigella</a:t>
                      </a: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/EIEC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(0.91, 1.04)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0.429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(0.87, 1.12)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0.866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135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Astrovirus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2.41 (2.23, 2.60)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2.39 (2.11, 2.72)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3600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Sapovirus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(2.17, 2.53)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2.36 (2.08, 2.68)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1997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1600" y="5626387"/>
            <a:ext cx="1176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Adjusted in the Poisson model for age, sex, occupation, BMI, SES, Hemoglobin status;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total number of follow up as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offset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variable</a:t>
            </a: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09600" y="216000"/>
            <a:ext cx="10622400" cy="576000"/>
          </a:xfrm>
        </p:spPr>
        <p:txBody>
          <a:bodyPr>
            <a:normAutofit fontScale="92500"/>
          </a:bodyPr>
          <a:lstStyle/>
          <a:p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##. Association between exposure and pathogen infection</a:t>
            </a:r>
          </a:p>
        </p:txBody>
      </p:sp>
    </p:spTree>
    <p:extLst>
      <p:ext uri="{BB962C8B-B14F-4D97-AF65-F5344CB8AC3E}">
        <p14:creationId xmlns:p14="http://schemas.microsoft.com/office/powerpoint/2010/main" val="418022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824994-5B7D-49B4-8163-A6D550460FF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357" y="1088373"/>
            <a:ext cx="10270067" cy="1431544"/>
          </a:xfrm>
        </p:spPr>
        <p:txBody>
          <a:bodyPr>
            <a:normAutofit/>
          </a:bodyPr>
          <a:lstStyle/>
          <a:p>
            <a:r>
              <a:rPr lang="en-US" sz="6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 dispersion </a:t>
            </a:r>
            <a:r>
              <a:rPr lang="en-US" sz="6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parameter </a:t>
            </a:r>
          </a:p>
        </p:txBody>
      </p:sp>
    </p:spTree>
    <p:extLst>
      <p:ext uri="{BB962C8B-B14F-4D97-AF65-F5344CB8AC3E}">
        <p14:creationId xmlns:p14="http://schemas.microsoft.com/office/powerpoint/2010/main" val="264527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723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8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7085" y="5946615"/>
            <a:ext cx="11887201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nbreg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sum_d3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i.group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i.sex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i.occu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ib1.age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bmi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i.ses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hemo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, offset(offset_)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irr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41140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57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ounded Rectangular Callout 1"/>
          <p:cNvSpPr/>
          <p:nvPr/>
        </p:nvSpPr>
        <p:spPr>
          <a:xfrm>
            <a:off x="308344" y="4805916"/>
            <a:ext cx="6709144" cy="1669312"/>
          </a:xfrm>
          <a:prstGeom prst="wedgeRoundRectCallout">
            <a:avLst>
              <a:gd name="adj1" fmla="val 72600"/>
              <a:gd name="adj2" fmla="val -40686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s-IN" sz="3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</a:rPr>
              <a:t>যদি </a:t>
            </a:r>
            <a:r>
              <a:rPr lang="en-US" sz="32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Significant (p&lt;0.05)</a:t>
            </a:r>
            <a:r>
              <a:rPr lang="as-IN" sz="32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</a:rPr>
              <a:t>হতো</a:t>
            </a:r>
            <a:r>
              <a:rPr lang="as-IN" sz="3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</a:rPr>
              <a:t>, তাহলে অবশ্যই </a:t>
            </a:r>
            <a:r>
              <a:rPr lang="en-US" sz="32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nbreg</a:t>
            </a:r>
            <a:r>
              <a:rPr lang="en-US" sz="32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as-IN" sz="32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</a:rPr>
              <a:t>ব্যবহার </a:t>
            </a:r>
            <a:r>
              <a:rPr lang="as-IN" sz="3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</a:rPr>
              <a:t>করতাম</a:t>
            </a:r>
            <a:endParaRPr lang="en-US" sz="3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812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ounded Rectangular Callout 1"/>
          <p:cNvSpPr/>
          <p:nvPr/>
        </p:nvSpPr>
        <p:spPr>
          <a:xfrm>
            <a:off x="308344" y="4805916"/>
            <a:ext cx="6709144" cy="1669312"/>
          </a:xfrm>
          <a:prstGeom prst="wedgeRoundRectCallout">
            <a:avLst>
              <a:gd name="adj1" fmla="val 66736"/>
              <a:gd name="adj2" fmla="val -37501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</a:rPr>
              <a:t>Let us suppose that the dispersion parameter is significant ….</a:t>
            </a:r>
            <a:endParaRPr lang="en-US" sz="3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8091377" y="4614530"/>
            <a:ext cx="1095153" cy="520996"/>
          </a:xfrm>
          <a:prstGeom prst="ellipse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0.003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91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4582899"/>
              </p:ext>
            </p:extLst>
          </p:nvPr>
        </p:nvGraphicFramePr>
        <p:xfrm>
          <a:off x="241301" y="1220752"/>
          <a:ext cx="11537949" cy="4405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19984">
                  <a:extLst>
                    <a:ext uri="{9D8B030D-6E8A-4147-A177-3AD203B41FA5}">
                      <a16:colId xmlns:a16="http://schemas.microsoft.com/office/drawing/2014/main" val="3073548098"/>
                    </a:ext>
                  </a:extLst>
                </a:gridCol>
                <a:gridCol w="3407677">
                  <a:extLst>
                    <a:ext uri="{9D8B030D-6E8A-4147-A177-3AD203B41FA5}">
                      <a16:colId xmlns:a16="http://schemas.microsoft.com/office/drawing/2014/main" val="2731141953"/>
                    </a:ext>
                  </a:extLst>
                </a:gridCol>
                <a:gridCol w="1123545">
                  <a:extLst>
                    <a:ext uri="{9D8B030D-6E8A-4147-A177-3AD203B41FA5}">
                      <a16:colId xmlns:a16="http://schemas.microsoft.com/office/drawing/2014/main" val="2909897131"/>
                    </a:ext>
                  </a:extLst>
                </a:gridCol>
                <a:gridCol w="3074317">
                  <a:extLst>
                    <a:ext uri="{9D8B030D-6E8A-4147-A177-3AD203B41FA5}">
                      <a16:colId xmlns:a16="http://schemas.microsoft.com/office/drawing/2014/main" val="107466784"/>
                    </a:ext>
                  </a:extLst>
                </a:gridCol>
                <a:gridCol w="1012426">
                  <a:extLst>
                    <a:ext uri="{9D8B030D-6E8A-4147-A177-3AD203B41FA5}">
                      <a16:colId xmlns:a16="http://schemas.microsoft.com/office/drawing/2014/main" val="2572262472"/>
                    </a:ext>
                  </a:extLst>
                </a:gridCol>
              </a:tblGrid>
              <a:tr h="724978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Pathogen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10923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Campylobacter </a:t>
                      </a: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jejuni</a:t>
                      </a: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/coli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12762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Clostridium difficile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0.764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1.09 (0.95, 1.25)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0.222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498960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EAEC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2.95 (2.73, 3.19)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smtClean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2.85 </a:t>
                      </a: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(2.51, 3.24)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33037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(0.90, 1.05)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0.513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0.98 (0.85, 1.13)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0.761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24117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(0.95, 1.09)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0.631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 (0.83, 1.07)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0.366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174139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LT-ETEC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2.23 (2.07, 2.40)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2.21 (1.95, 2.50)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77397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ST-ETEC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(0.94, 1.06)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0.915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(0.87, 1.08)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0.565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1292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Shigella</a:t>
                      </a: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/EIEC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(0.91, 1.04)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0.429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(0.87, 1.12)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0.866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135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Astrovirus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2.41 (2.23, 2.60)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2.39 (2.11, 2.72)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3600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Sapovirus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(2.17, 2.53)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2.36 (2.08, 2.68)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1997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1600" y="5626387"/>
            <a:ext cx="1176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Adjusted in the Poisson model for age, sex, occupation, BMI, SES, Hemoglobin status;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total number of follow up as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offset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variable</a:t>
            </a: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09600" y="216000"/>
            <a:ext cx="10622400" cy="576000"/>
          </a:xfrm>
        </p:spPr>
        <p:txBody>
          <a:bodyPr>
            <a:normAutofit fontScale="92500"/>
          </a:bodyPr>
          <a:lstStyle/>
          <a:p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##. Association between exposure and pathogen infection</a:t>
            </a:r>
          </a:p>
        </p:txBody>
      </p:sp>
    </p:spTree>
    <p:extLst>
      <p:ext uri="{BB962C8B-B14F-4D97-AF65-F5344CB8AC3E}">
        <p14:creationId xmlns:p14="http://schemas.microsoft.com/office/powerpoint/2010/main" val="215526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805424"/>
              </p:ext>
            </p:extLst>
          </p:nvPr>
        </p:nvGraphicFramePr>
        <p:xfrm>
          <a:off x="241301" y="1220752"/>
          <a:ext cx="11537949" cy="4405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19984">
                  <a:extLst>
                    <a:ext uri="{9D8B030D-6E8A-4147-A177-3AD203B41FA5}">
                      <a16:colId xmlns:a16="http://schemas.microsoft.com/office/drawing/2014/main" val="3073548098"/>
                    </a:ext>
                  </a:extLst>
                </a:gridCol>
                <a:gridCol w="3407677">
                  <a:extLst>
                    <a:ext uri="{9D8B030D-6E8A-4147-A177-3AD203B41FA5}">
                      <a16:colId xmlns:a16="http://schemas.microsoft.com/office/drawing/2014/main" val="2731141953"/>
                    </a:ext>
                  </a:extLst>
                </a:gridCol>
                <a:gridCol w="1123545">
                  <a:extLst>
                    <a:ext uri="{9D8B030D-6E8A-4147-A177-3AD203B41FA5}">
                      <a16:colId xmlns:a16="http://schemas.microsoft.com/office/drawing/2014/main" val="2909897131"/>
                    </a:ext>
                  </a:extLst>
                </a:gridCol>
                <a:gridCol w="3074317">
                  <a:extLst>
                    <a:ext uri="{9D8B030D-6E8A-4147-A177-3AD203B41FA5}">
                      <a16:colId xmlns:a16="http://schemas.microsoft.com/office/drawing/2014/main" val="107466784"/>
                    </a:ext>
                  </a:extLst>
                </a:gridCol>
                <a:gridCol w="1012426">
                  <a:extLst>
                    <a:ext uri="{9D8B030D-6E8A-4147-A177-3AD203B41FA5}">
                      <a16:colId xmlns:a16="http://schemas.microsoft.com/office/drawing/2014/main" val="2572262472"/>
                    </a:ext>
                  </a:extLst>
                </a:gridCol>
              </a:tblGrid>
              <a:tr h="724978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Pathogen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10923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Campylobacter </a:t>
                      </a: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jejuni</a:t>
                      </a: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/coli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12762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Clostridium difficile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0.764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1.09 (0.95, 1.25)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0.222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498960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smtClean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EAEC</a:t>
                      </a:r>
                      <a:r>
                        <a:rPr lang="en-US" sz="2000" u="none" strike="noStrike" baseline="30000" dirty="0" smtClean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!</a:t>
                      </a:r>
                      <a:endParaRPr lang="en-US" sz="2000" b="0" i="0" u="none" strike="noStrike" baseline="30000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2.95 (2.73, 3.19)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smtClean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2.84 </a:t>
                      </a: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(2.51, 3.24)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33037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(0.90, 1.05)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0.513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0.98 (0.85, 1.13)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0.761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24117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(0.95, 1.09)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0.631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 (0.83, 1.07)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0.366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174139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LT-ETEC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2.23 (2.07, 2.40)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2.21 (1.95, 2.50)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77397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ST-ETEC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(0.94, 1.06)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0.915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(0.87, 1.08)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0.565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1292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Shigella</a:t>
                      </a: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/EIEC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(0.91, 1.04)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0.429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(0.87, 1.12)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0.866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135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Astrovirus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2.41 (2.23, 2.60)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2.39 (2.11, 2.72)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3600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Sapovirus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(2.17, 2.53)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2.36 (2.08, 2.68)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1997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1600" y="5626387"/>
            <a:ext cx="117665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Adjusted in the Poisson model for age, sex, occupation, BMI, SES, Hemoglobin status;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total number of follow up as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offset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</a:t>
            </a:r>
          </a:p>
          <a:p>
            <a:r>
              <a:rPr lang="en-US" sz="1600" baseline="30000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</a:t>
            </a:r>
            <a:r>
              <a:rPr lang="en-US" sz="1600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Negative binomial regression was used due to over dispersion parameter</a:t>
            </a:r>
            <a:endParaRPr lang="en-US" sz="16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09600" y="216000"/>
            <a:ext cx="10622400" cy="576000"/>
          </a:xfrm>
        </p:spPr>
        <p:txBody>
          <a:bodyPr>
            <a:normAutofit fontScale="92500"/>
          </a:bodyPr>
          <a:lstStyle/>
          <a:p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##. Association between exposure and pathogen infection</a:t>
            </a:r>
          </a:p>
        </p:txBody>
      </p:sp>
    </p:spTree>
    <p:extLst>
      <p:ext uri="{BB962C8B-B14F-4D97-AF65-F5344CB8AC3E}">
        <p14:creationId xmlns:p14="http://schemas.microsoft.com/office/powerpoint/2010/main" val="1832083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41301" y="1220752"/>
          <a:ext cx="11537949" cy="4405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19984">
                  <a:extLst>
                    <a:ext uri="{9D8B030D-6E8A-4147-A177-3AD203B41FA5}">
                      <a16:colId xmlns:a16="http://schemas.microsoft.com/office/drawing/2014/main" val="3073548098"/>
                    </a:ext>
                  </a:extLst>
                </a:gridCol>
                <a:gridCol w="3407677">
                  <a:extLst>
                    <a:ext uri="{9D8B030D-6E8A-4147-A177-3AD203B41FA5}">
                      <a16:colId xmlns:a16="http://schemas.microsoft.com/office/drawing/2014/main" val="2731141953"/>
                    </a:ext>
                  </a:extLst>
                </a:gridCol>
                <a:gridCol w="1123545">
                  <a:extLst>
                    <a:ext uri="{9D8B030D-6E8A-4147-A177-3AD203B41FA5}">
                      <a16:colId xmlns:a16="http://schemas.microsoft.com/office/drawing/2014/main" val="2909897131"/>
                    </a:ext>
                  </a:extLst>
                </a:gridCol>
                <a:gridCol w="3074317">
                  <a:extLst>
                    <a:ext uri="{9D8B030D-6E8A-4147-A177-3AD203B41FA5}">
                      <a16:colId xmlns:a16="http://schemas.microsoft.com/office/drawing/2014/main" val="107466784"/>
                    </a:ext>
                  </a:extLst>
                </a:gridCol>
                <a:gridCol w="1012426">
                  <a:extLst>
                    <a:ext uri="{9D8B030D-6E8A-4147-A177-3AD203B41FA5}">
                      <a16:colId xmlns:a16="http://schemas.microsoft.com/office/drawing/2014/main" val="2572262472"/>
                    </a:ext>
                  </a:extLst>
                </a:gridCol>
              </a:tblGrid>
              <a:tr h="724978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Pathogen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10923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Campylobacter </a:t>
                      </a: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jejuni</a:t>
                      </a: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/coli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12762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Clostridium difficile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0.764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1.09 (0.95, 1.25)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0.222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498960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smtClean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EAEC</a:t>
                      </a:r>
                      <a:r>
                        <a:rPr lang="en-US" sz="2000" u="none" strike="noStrike" baseline="30000" dirty="0" smtClean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!</a:t>
                      </a:r>
                      <a:endParaRPr lang="en-US" sz="2000" b="0" i="0" u="none" strike="noStrike" baseline="30000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2.95 (2.73, 3.19)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smtClean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2.84 </a:t>
                      </a: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(2.51, 3.24)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33037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(0.90, 1.05)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0.513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0.98 (0.85, 1.13)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0.761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24117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(0.95, 1.09)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0.631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 (0.83, 1.07)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0.366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174139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LT-ETEC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2.23 (2.07, 2.40)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2.21 (1.95, 2.50)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77397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ST-ETEC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(0.94, 1.06)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0.915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(0.87, 1.08)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0.565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1292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Shigella</a:t>
                      </a: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/EIEC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(0.91, 1.04)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0.429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(0.87, 1.12)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0.866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135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Astrovirus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2.41 (2.23, 2.60)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2.39 (2.11, 2.72)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3600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Sapovirus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(2.17, 2.53)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2.36 (2.08, 2.68)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1997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1600" y="5626387"/>
            <a:ext cx="117665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Adjusted in the Poisson model for age, sex, occupation, BMI, SES, Hemoglobin status;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total number of follow up as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offset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</a:t>
            </a:r>
          </a:p>
          <a:p>
            <a:r>
              <a:rPr lang="en-US" sz="1600" baseline="30000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</a:t>
            </a:r>
            <a:r>
              <a:rPr lang="en-US" sz="1600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Negative binomial regression was used due to over dispersion parameter</a:t>
            </a:r>
            <a:endParaRPr lang="en-US" sz="16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09600" y="216000"/>
            <a:ext cx="10622400" cy="576000"/>
          </a:xfrm>
        </p:spPr>
        <p:txBody>
          <a:bodyPr>
            <a:normAutofit fontScale="92500"/>
          </a:bodyPr>
          <a:lstStyle/>
          <a:p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##. Association between exposure and pathogen infection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241301" y="1403498"/>
            <a:ext cx="11626849" cy="465706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unadjusted and adjusted incidence rate ratios were given in the Table ##. After adjusting the relevant covariates, the incidence rate of Campylobacter </a:t>
            </a:r>
            <a:r>
              <a:rPr lang="en-US" sz="2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jejuni</a:t>
            </a:r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/coli [IRR: 2.34 (95% CI: 2.06, 2.65); p&lt;0.001], EAEC [IRR: 2.84 (95% CI: 2.51, 3.24); p&lt;0.001], LT-ETEC [IRR: 2.21 (95% CI: 1.95, 2.50); p&lt;0.001], </a:t>
            </a:r>
            <a:r>
              <a:rPr lang="en-US" sz="2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Astrovirus</a:t>
            </a:r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[IRR: 2.39 (95% CI: 2.11, 2.72); p&lt;0.001] and </a:t>
            </a:r>
            <a:r>
              <a:rPr lang="en-US" sz="2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Sapovirus</a:t>
            </a:r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[IRR: 2.36 (95% CI: 2.08, 2.68); p&lt;0.001] infections were higher in the exposed group compare with unexposed group. </a:t>
            </a:r>
            <a:r>
              <a:rPr lang="en-US" sz="2400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 some pathogen such as Clostridium difficile [IRR: 1.09 (95% CI: 0.95, 1.25); p=0.222], </a:t>
            </a:r>
            <a:r>
              <a:rPr lang="en-US" sz="2400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aEPEC</a:t>
            </a:r>
            <a:r>
              <a:rPr lang="en-US" sz="2400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[IRR: 0.98 (95% CI: 0.85, 1.13); p=0.761], </a:t>
            </a:r>
            <a:r>
              <a:rPr lang="en-US" sz="2400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tEPEC</a:t>
            </a:r>
            <a:r>
              <a:rPr lang="en-US" sz="2400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[IRR: 0.94 (95% CI: 0.83, 1.07); p=0.366], ST-ETEC [IRR: 0.97 (95% CI: 0.87, 1.08); p=0.565] and </a:t>
            </a:r>
            <a:r>
              <a:rPr lang="en-US" sz="2400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Shigella</a:t>
            </a:r>
            <a:r>
              <a:rPr lang="en-US" sz="2400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/EIEC [IRR: 0.99 (95% CI: 0.87, 1.12); p=0.866] were not significantly associated.</a:t>
            </a:r>
          </a:p>
        </p:txBody>
      </p:sp>
    </p:spTree>
    <p:extLst>
      <p:ext uri="{BB962C8B-B14F-4D97-AF65-F5344CB8AC3E}">
        <p14:creationId xmlns:p14="http://schemas.microsoft.com/office/powerpoint/2010/main" val="41758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E185E4-550E-4356-96DB-E81E2C0DC045}"/>
              </a:ext>
            </a:extLst>
          </p:cNvPr>
          <p:cNvSpPr/>
          <p:nvPr/>
        </p:nvSpPr>
        <p:spPr>
          <a:xfrm rot="21193819">
            <a:off x="180710" y="786229"/>
            <a:ext cx="911233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err="1"/>
              <a:t>আমি</a:t>
            </a:r>
            <a:r>
              <a:rPr lang="en-US" sz="4000" dirty="0"/>
              <a:t> </a:t>
            </a:r>
            <a:r>
              <a:rPr lang="en-US" sz="4000" dirty="0" err="1"/>
              <a:t>যার</a:t>
            </a:r>
            <a:r>
              <a:rPr lang="en-US" sz="4000" dirty="0"/>
              <a:t> </a:t>
            </a:r>
            <a:r>
              <a:rPr lang="en-US" sz="4000" dirty="0" err="1"/>
              <a:t>উপর</a:t>
            </a:r>
            <a:r>
              <a:rPr lang="en-US" sz="4000" dirty="0"/>
              <a:t> </a:t>
            </a:r>
            <a:r>
              <a:rPr lang="en-US" sz="4000" dirty="0" err="1"/>
              <a:t>মডেল</a:t>
            </a:r>
            <a:r>
              <a:rPr lang="en-US" sz="4000" dirty="0"/>
              <a:t> </a:t>
            </a:r>
            <a:r>
              <a:rPr lang="en-US" sz="4000" dirty="0" err="1"/>
              <a:t>ফিট</a:t>
            </a:r>
            <a:r>
              <a:rPr lang="en-US" sz="4000" dirty="0"/>
              <a:t> </a:t>
            </a:r>
            <a:r>
              <a:rPr lang="en-US" sz="4000" dirty="0" err="1"/>
              <a:t>করতে</a:t>
            </a:r>
            <a:r>
              <a:rPr lang="en-US" sz="4000" dirty="0"/>
              <a:t> </a:t>
            </a:r>
            <a:r>
              <a:rPr lang="en-US" sz="4000" dirty="0" err="1"/>
              <a:t>চাই</a:t>
            </a:r>
            <a:endParaRPr lang="en-US" sz="4000" dirty="0"/>
          </a:p>
          <a:p>
            <a:r>
              <a:rPr lang="en-US" sz="4000" dirty="0"/>
              <a:t> Null </a:t>
            </a:r>
            <a:r>
              <a:rPr lang="en-US" sz="4000" dirty="0" err="1"/>
              <a:t>মডেল</a:t>
            </a:r>
            <a:r>
              <a:rPr lang="en-US" sz="4000" dirty="0"/>
              <a:t> </a:t>
            </a:r>
            <a:r>
              <a:rPr lang="en-US" sz="4000" dirty="0" err="1"/>
              <a:t>সেই</a:t>
            </a:r>
            <a:r>
              <a:rPr lang="en-US" sz="4000" dirty="0"/>
              <a:t> </a:t>
            </a:r>
            <a:r>
              <a:rPr lang="en-US" sz="4000" dirty="0" err="1"/>
              <a:t>জিনিসটাই</a:t>
            </a:r>
            <a:r>
              <a:rPr lang="en-US" sz="4000" dirty="0"/>
              <a:t> </a:t>
            </a:r>
            <a:r>
              <a:rPr lang="en-US" sz="4000" dirty="0" err="1"/>
              <a:t>দেয়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05125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73888" y="769396"/>
            <a:ext cx="10270067" cy="4327451"/>
          </a:xfrm>
        </p:spPr>
        <p:txBody>
          <a:bodyPr anchor="ctr">
            <a:normAutofit/>
          </a:bodyPr>
          <a:lstStyle/>
          <a:p>
            <a:pPr algn="ctr"/>
            <a:r>
              <a:rPr lang="en-US" sz="6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Home work</a:t>
            </a:r>
            <a:endParaRPr lang="en-US" sz="6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57183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307295"/>
              </p:ext>
            </p:extLst>
          </p:nvPr>
        </p:nvGraphicFramePr>
        <p:xfrm>
          <a:off x="220985" y="630796"/>
          <a:ext cx="11666215" cy="51724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55322">
                  <a:extLst>
                    <a:ext uri="{9D8B030D-6E8A-4147-A177-3AD203B41FA5}">
                      <a16:colId xmlns:a16="http://schemas.microsoft.com/office/drawing/2014/main" val="3614131315"/>
                    </a:ext>
                  </a:extLst>
                </a:gridCol>
                <a:gridCol w="2073349">
                  <a:extLst>
                    <a:ext uri="{9D8B030D-6E8A-4147-A177-3AD203B41FA5}">
                      <a16:colId xmlns:a16="http://schemas.microsoft.com/office/drawing/2014/main" val="2867057622"/>
                    </a:ext>
                  </a:extLst>
                </a:gridCol>
                <a:gridCol w="2828260">
                  <a:extLst>
                    <a:ext uri="{9D8B030D-6E8A-4147-A177-3AD203B41FA5}">
                      <a16:colId xmlns:a16="http://schemas.microsoft.com/office/drawing/2014/main" val="1365598935"/>
                    </a:ext>
                  </a:extLst>
                </a:gridCol>
                <a:gridCol w="2509284">
                  <a:extLst>
                    <a:ext uri="{9D8B030D-6E8A-4147-A177-3AD203B41FA5}">
                      <a16:colId xmlns:a16="http://schemas.microsoft.com/office/drawing/2014/main" val="2606165359"/>
                    </a:ext>
                  </a:extLst>
                </a:gridCol>
              </a:tblGrid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Outcome indicators, n (%)</a:t>
                      </a:r>
                      <a:endParaRPr 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24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Overall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6813558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7323422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1554290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u="none" strike="noStrike" baseline="30000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0871485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6411387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3641446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6109293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1741786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7946953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7997376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9989334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3264194" y="5954233"/>
            <a:ext cx="4816549" cy="69111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tx1"/>
                </a:solidFill>
              </a:rPr>
              <a:t>Covariates</a:t>
            </a:r>
            <a:endParaRPr lang="en-US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518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7032" t="20545" r="17681"/>
          <a:stretch/>
        </p:blipFill>
        <p:spPr>
          <a:xfrm>
            <a:off x="0" y="52383"/>
            <a:ext cx="12191999" cy="828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70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770783"/>
              </p:ext>
            </p:extLst>
          </p:nvPr>
        </p:nvGraphicFramePr>
        <p:xfrm>
          <a:off x="220985" y="630796"/>
          <a:ext cx="11666215" cy="5818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70531">
                  <a:extLst>
                    <a:ext uri="{9D8B030D-6E8A-4147-A177-3AD203B41FA5}">
                      <a16:colId xmlns:a16="http://schemas.microsoft.com/office/drawing/2014/main" val="3614131315"/>
                    </a:ext>
                  </a:extLst>
                </a:gridCol>
                <a:gridCol w="2658140">
                  <a:extLst>
                    <a:ext uri="{9D8B030D-6E8A-4147-A177-3AD203B41FA5}">
                      <a16:colId xmlns:a16="http://schemas.microsoft.com/office/drawing/2014/main" val="2867057622"/>
                    </a:ext>
                  </a:extLst>
                </a:gridCol>
                <a:gridCol w="2828260">
                  <a:extLst>
                    <a:ext uri="{9D8B030D-6E8A-4147-A177-3AD203B41FA5}">
                      <a16:colId xmlns:a16="http://schemas.microsoft.com/office/drawing/2014/main" val="1365598935"/>
                    </a:ext>
                  </a:extLst>
                </a:gridCol>
                <a:gridCol w="2509284">
                  <a:extLst>
                    <a:ext uri="{9D8B030D-6E8A-4147-A177-3AD203B41FA5}">
                      <a16:colId xmlns:a16="http://schemas.microsoft.com/office/drawing/2014/main" val="2606165359"/>
                    </a:ext>
                  </a:extLst>
                </a:gridCol>
              </a:tblGrid>
              <a:tr h="624283">
                <a:tc rowSpan="2"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Outcome indicators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Incidence</a:t>
                      </a:r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rate per 100 </a:t>
                      </a:r>
                      <a:r>
                        <a:rPr lang="en-US" sz="24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Child-months </a:t>
                      </a:r>
                      <a:endParaRPr lang="en-US" sz="2400" b="1" i="0" u="none" strike="noStrike" baseline="0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5060531"/>
                  </a:ext>
                </a:extLst>
              </a:tr>
              <a:tr h="316154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24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Overall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072702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Campylobacter </a:t>
                      </a:r>
                      <a:r>
                        <a:rPr lang="en-US" sz="24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jejuni</a:t>
                      </a:r>
                      <a:r>
                        <a:rPr lang="en-US" sz="24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/coli</a:t>
                      </a:r>
                      <a:endParaRPr lang="en-US" sz="24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sng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48.2 (33.1, 70.3)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sng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36.4 (23.5, 56.4)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sng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42.3 (31.8, 56.3)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7323422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Clostridium difficile</a:t>
                      </a:r>
                      <a:endParaRPr lang="en-US" sz="24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1554290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 smtClean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EAEC</a:t>
                      </a:r>
                      <a:r>
                        <a:rPr lang="en-US" sz="2400" u="none" strike="noStrike" baseline="30000" dirty="0" smtClean="0"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!</a:t>
                      </a:r>
                      <a:endParaRPr lang="en-US" sz="2400" b="0" i="0" u="none" strike="noStrike" baseline="30000" dirty="0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0871485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aEPEC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6411387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tEPEC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3641446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LT-ETEC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6109293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ST-ETEC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1741786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Shigella</a:t>
                      </a:r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/EIEC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7946953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Astrovirus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7997376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Sapovirus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9989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19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9404213"/>
              </p:ext>
            </p:extLst>
          </p:nvPr>
        </p:nvGraphicFramePr>
        <p:xfrm>
          <a:off x="241301" y="1220752"/>
          <a:ext cx="11537949" cy="4405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19984">
                  <a:extLst>
                    <a:ext uri="{9D8B030D-6E8A-4147-A177-3AD203B41FA5}">
                      <a16:colId xmlns:a16="http://schemas.microsoft.com/office/drawing/2014/main" val="3073548098"/>
                    </a:ext>
                  </a:extLst>
                </a:gridCol>
                <a:gridCol w="3407677">
                  <a:extLst>
                    <a:ext uri="{9D8B030D-6E8A-4147-A177-3AD203B41FA5}">
                      <a16:colId xmlns:a16="http://schemas.microsoft.com/office/drawing/2014/main" val="2731141953"/>
                    </a:ext>
                  </a:extLst>
                </a:gridCol>
                <a:gridCol w="1123545">
                  <a:extLst>
                    <a:ext uri="{9D8B030D-6E8A-4147-A177-3AD203B41FA5}">
                      <a16:colId xmlns:a16="http://schemas.microsoft.com/office/drawing/2014/main" val="2909897131"/>
                    </a:ext>
                  </a:extLst>
                </a:gridCol>
                <a:gridCol w="3074317">
                  <a:extLst>
                    <a:ext uri="{9D8B030D-6E8A-4147-A177-3AD203B41FA5}">
                      <a16:colId xmlns:a16="http://schemas.microsoft.com/office/drawing/2014/main" val="107466784"/>
                    </a:ext>
                  </a:extLst>
                </a:gridCol>
                <a:gridCol w="1012426">
                  <a:extLst>
                    <a:ext uri="{9D8B030D-6E8A-4147-A177-3AD203B41FA5}">
                      <a16:colId xmlns:a16="http://schemas.microsoft.com/office/drawing/2014/main" val="2572262472"/>
                    </a:ext>
                  </a:extLst>
                </a:gridCol>
              </a:tblGrid>
              <a:tr h="724978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Pathogen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10923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Campylobacter </a:t>
                      </a: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jejuni</a:t>
                      </a: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/coli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12762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Clostridium difficile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498960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smtClean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EAEC</a:t>
                      </a:r>
                      <a:endParaRPr lang="en-US" sz="2000" b="0" i="0" u="none" strike="noStrike" baseline="30000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33037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24117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174139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LT-ETEC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77397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ST-ETEC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1292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Shigella</a:t>
                      </a: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/EIEC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135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Astrovirus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3600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Sapovirus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1997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1600" y="5626387"/>
            <a:ext cx="1176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Adjusted in the Poisson model for age, sex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social,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occupation, BMI, SES, Hemoglobin </a:t>
            </a:r>
            <a:r>
              <a:rPr lang="en-US" sz="1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status, BMI, ;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total number of follow up as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offset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</a:t>
            </a:r>
            <a:endParaRPr lang="en-US" sz="16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09600" y="216000"/>
            <a:ext cx="10622400" cy="576000"/>
          </a:xfrm>
        </p:spPr>
        <p:txBody>
          <a:bodyPr>
            <a:normAutofit fontScale="92500"/>
          </a:bodyPr>
          <a:lstStyle/>
          <a:p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##. Association between exposure and pathogen infection</a:t>
            </a:r>
          </a:p>
        </p:txBody>
      </p:sp>
    </p:spTree>
    <p:extLst>
      <p:ext uri="{BB962C8B-B14F-4D97-AF65-F5344CB8AC3E}">
        <p14:creationId xmlns:p14="http://schemas.microsoft.com/office/powerpoint/2010/main" val="403938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6056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78D57EF-E981-4414-8F0C-A8125C4A57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376233"/>
              </p:ext>
            </p:extLst>
          </p:nvPr>
        </p:nvGraphicFramePr>
        <p:xfrm>
          <a:off x="1051010" y="2597893"/>
          <a:ext cx="10354276" cy="2913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34244">
                  <a:extLst>
                    <a:ext uri="{9D8B030D-6E8A-4147-A177-3AD203B41FA5}">
                      <a16:colId xmlns:a16="http://schemas.microsoft.com/office/drawing/2014/main" val="2727380302"/>
                    </a:ext>
                  </a:extLst>
                </a:gridCol>
                <a:gridCol w="5820032">
                  <a:extLst>
                    <a:ext uri="{9D8B030D-6E8A-4147-A177-3AD203B41FA5}">
                      <a16:colId xmlns:a16="http://schemas.microsoft.com/office/drawing/2014/main" val="4066870207"/>
                    </a:ext>
                  </a:extLst>
                </a:gridCol>
              </a:tblGrid>
              <a:tr h="728454">
                <a:tc>
                  <a:txBody>
                    <a:bodyPr/>
                    <a:lstStyle/>
                    <a:p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Linear regression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Mean/average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169964"/>
                  </a:ext>
                </a:extLst>
              </a:tr>
              <a:tr h="728454">
                <a:tc>
                  <a:txBody>
                    <a:bodyPr/>
                    <a:lstStyle/>
                    <a:p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Log-binomial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Proportion/incidence/risk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247177"/>
                  </a:ext>
                </a:extLst>
              </a:tr>
              <a:tr h="728454">
                <a:tc>
                  <a:txBody>
                    <a:bodyPr/>
                    <a:lstStyle/>
                    <a:p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Poisson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5834286"/>
                  </a:ext>
                </a:extLst>
              </a:tr>
              <a:tr h="728454">
                <a:tc>
                  <a:txBody>
                    <a:bodyPr/>
                    <a:lstStyle/>
                    <a:p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Hazard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548276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07F799E2-F8DC-4479-9B48-FF8C18FE3DFA}"/>
              </a:ext>
            </a:extLst>
          </p:cNvPr>
          <p:cNvSpPr/>
          <p:nvPr/>
        </p:nvSpPr>
        <p:spPr>
          <a:xfrm rot="21193819">
            <a:off x="180710" y="786229"/>
            <a:ext cx="911233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err="1"/>
              <a:t>আমি</a:t>
            </a:r>
            <a:r>
              <a:rPr lang="en-US" sz="4000" dirty="0"/>
              <a:t> </a:t>
            </a:r>
            <a:r>
              <a:rPr lang="en-US" sz="4000" dirty="0" err="1"/>
              <a:t>যার</a:t>
            </a:r>
            <a:r>
              <a:rPr lang="en-US" sz="4000" dirty="0"/>
              <a:t> </a:t>
            </a:r>
            <a:r>
              <a:rPr lang="en-US" sz="4000" dirty="0" err="1"/>
              <a:t>উপর</a:t>
            </a:r>
            <a:r>
              <a:rPr lang="en-US" sz="4000" dirty="0"/>
              <a:t> </a:t>
            </a:r>
            <a:r>
              <a:rPr lang="en-US" sz="4000" dirty="0" err="1"/>
              <a:t>মডেল</a:t>
            </a:r>
            <a:r>
              <a:rPr lang="en-US" sz="4000" dirty="0"/>
              <a:t> </a:t>
            </a:r>
            <a:r>
              <a:rPr lang="en-US" sz="4000" dirty="0" err="1"/>
              <a:t>ফিট</a:t>
            </a:r>
            <a:r>
              <a:rPr lang="en-US" sz="4000" dirty="0"/>
              <a:t> </a:t>
            </a:r>
            <a:r>
              <a:rPr lang="en-US" sz="4000" dirty="0" err="1"/>
              <a:t>করতে</a:t>
            </a:r>
            <a:r>
              <a:rPr lang="en-US" sz="4000" dirty="0"/>
              <a:t> </a:t>
            </a:r>
            <a:r>
              <a:rPr lang="en-US" sz="4000" dirty="0" err="1"/>
              <a:t>চাই</a:t>
            </a:r>
            <a:endParaRPr lang="en-US" sz="4000" dirty="0"/>
          </a:p>
          <a:p>
            <a:r>
              <a:rPr lang="en-US" sz="4000" dirty="0"/>
              <a:t> Null </a:t>
            </a:r>
            <a:r>
              <a:rPr lang="en-US" sz="4000" dirty="0" err="1"/>
              <a:t>মডেল</a:t>
            </a:r>
            <a:r>
              <a:rPr lang="en-US" sz="4000" dirty="0"/>
              <a:t> </a:t>
            </a:r>
            <a:r>
              <a:rPr lang="en-US" sz="4000" dirty="0" err="1"/>
              <a:t>সেই</a:t>
            </a:r>
            <a:r>
              <a:rPr lang="en-US" sz="4000" dirty="0"/>
              <a:t> </a:t>
            </a:r>
            <a:r>
              <a:rPr lang="en-US" sz="4000" dirty="0" err="1"/>
              <a:t>জিনিসটাই</a:t>
            </a:r>
            <a:r>
              <a:rPr lang="en-US" sz="4000" dirty="0"/>
              <a:t> </a:t>
            </a:r>
            <a:r>
              <a:rPr lang="en-US" sz="4000" dirty="0" err="1"/>
              <a:t>দেয়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33921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as-IN" dirty="0"/>
              <a:t>আরও</a:t>
            </a:r>
            <a:r>
              <a:rPr lang="en-US" dirty="0"/>
              <a:t> </a:t>
            </a:r>
            <a:r>
              <a:rPr lang="as-IN" dirty="0"/>
              <a:t>কিছু কথা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0967" y="1620000"/>
            <a:ext cx="10270067" cy="1835581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(0) is the additive identity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(1) is the multiplicative identity</a:t>
            </a:r>
          </a:p>
        </p:txBody>
      </p:sp>
    </p:spTree>
    <p:extLst>
      <p:ext uri="{BB962C8B-B14F-4D97-AF65-F5344CB8AC3E}">
        <p14:creationId xmlns:p14="http://schemas.microsoft.com/office/powerpoint/2010/main" val="1708116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as-IN" dirty="0"/>
              <a:t>আরও</a:t>
            </a:r>
            <a:r>
              <a:rPr lang="en-US" dirty="0"/>
              <a:t> </a:t>
            </a:r>
            <a:r>
              <a:rPr lang="as-IN" dirty="0"/>
              <a:t>কিছু কথা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0967" y="1620000"/>
            <a:ext cx="10270067" cy="1835581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(0) is the additive identity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(1) is the multiplicative identity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886133-B856-4364-A344-1E3E86EE7D73}"/>
              </a:ext>
            </a:extLst>
          </p:cNvPr>
          <p:cNvSpPr/>
          <p:nvPr/>
        </p:nvSpPr>
        <p:spPr>
          <a:xfrm>
            <a:off x="780973" y="1512811"/>
            <a:ext cx="10012216" cy="24166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s-IN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চলুন দশম শ্রেণী থেকে ঘুরে আসি</a:t>
            </a:r>
            <a:endParaRPr lang="en-US" sz="3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190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as-IN" dirty="0"/>
              <a:t>আরও</a:t>
            </a:r>
            <a:r>
              <a:rPr lang="en-US" dirty="0"/>
              <a:t> </a:t>
            </a:r>
            <a:r>
              <a:rPr lang="as-IN" dirty="0"/>
              <a:t>কিছু কথা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886133-B856-4364-A344-1E3E86EE7D73}"/>
              </a:ext>
            </a:extLst>
          </p:cNvPr>
          <p:cNvSpPr/>
          <p:nvPr/>
        </p:nvSpPr>
        <p:spPr>
          <a:xfrm>
            <a:off x="2471350" y="2081222"/>
            <a:ext cx="7117493" cy="24166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log(AB)   = log(A) + log(B)</a:t>
            </a:r>
          </a:p>
          <a:p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log(A/B)  = log(A)  - log(B)</a:t>
            </a:r>
          </a:p>
        </p:txBody>
      </p:sp>
    </p:spTree>
    <p:extLst>
      <p:ext uri="{BB962C8B-B14F-4D97-AF65-F5344CB8AC3E}">
        <p14:creationId xmlns:p14="http://schemas.microsoft.com/office/powerpoint/2010/main" val="249280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8722" y="1760251"/>
            <a:ext cx="11598965" cy="1524370"/>
          </a:xfrm>
        </p:spPr>
        <p:txBody>
          <a:bodyPr/>
          <a:lstStyle/>
          <a:p>
            <a:pPr eaLnBrk="1" hangingPunct="1"/>
            <a:r>
              <a:rPr lang="en-US" alt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Generalized linear model</a:t>
            </a:r>
          </a:p>
          <a:p>
            <a:pPr algn="r" eaLnBrk="1" hangingPunct="1"/>
            <a:r>
              <a:rPr lang="en-US" alt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Poisson and Negative binomial Regression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5383481" y="3716980"/>
            <a:ext cx="502867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Facilitated by </a:t>
            </a:r>
          </a:p>
          <a:p>
            <a:pPr marL="225425"/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Md. Ahshanul Haque</a:t>
            </a:r>
            <a:br>
              <a:rPr lang="en-US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Maternal and Child Nutrition </a:t>
            </a:r>
          </a:p>
          <a:p>
            <a:pPr marL="225425"/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Nutrition and Clinical Services  Division</a:t>
            </a:r>
          </a:p>
          <a:p>
            <a:pPr marL="225425"/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E-mail: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ahshanul.haque@icddrb.org</a:t>
            </a:r>
            <a:endParaRPr lang="en-US" dirty="0">
              <a:solidFill>
                <a:schemeClr val="bg1">
                  <a:lumMod val="1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5425"/>
            <a:endParaRPr lang="en-US" dirty="0">
              <a:solidFill>
                <a:schemeClr val="bg1">
                  <a:lumMod val="1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en-US" dirty="0"/>
              <a:t>Type of regression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244725" y="1620001"/>
            <a:ext cx="7702550" cy="312345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Linear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 linear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Logistic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Probit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Poisson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Negative regression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7350" y="4867276"/>
            <a:ext cx="8743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Dependent variable is count data</a:t>
            </a:r>
          </a:p>
        </p:txBody>
      </p:sp>
      <p:sp>
        <p:nvSpPr>
          <p:cNvPr id="5" name="Rectangle 4"/>
          <p:cNvSpPr/>
          <p:nvPr/>
        </p:nvSpPr>
        <p:spPr>
          <a:xfrm>
            <a:off x="6543675" y="2191502"/>
            <a:ext cx="4038600" cy="13898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8650"/>
            <a:r>
              <a:rPr lang="en-US" sz="2400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Cross sectional</a:t>
            </a:r>
          </a:p>
          <a:p>
            <a:pPr marL="628650"/>
            <a:r>
              <a:rPr lang="en-US" sz="2400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Cohort</a:t>
            </a:r>
          </a:p>
          <a:p>
            <a:pPr marL="628650"/>
            <a:r>
              <a:rPr lang="en-US" sz="2400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RCT</a:t>
            </a:r>
          </a:p>
          <a:p>
            <a:pPr marL="628650"/>
            <a:r>
              <a:rPr lang="en-US" sz="2400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Case-control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5061" y="2263575"/>
            <a:ext cx="257175" cy="2448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5061" y="2587425"/>
            <a:ext cx="257175" cy="2448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5061" y="2954737"/>
            <a:ext cx="257175" cy="244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5061" y="3265088"/>
            <a:ext cx="316313" cy="31631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6543675" y="3686927"/>
            <a:ext cx="4038600" cy="980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57150"/>
            <a:r>
              <a:rPr lang="en-US" sz="2400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Rate analysis</a:t>
            </a:r>
            <a:r>
              <a:rPr lang="en-US" sz="2400" dirty="0">
                <a:solidFill>
                  <a:schemeClr val="bg1">
                    <a:lumMod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 Count data</a:t>
            </a:r>
            <a:endParaRPr lang="en-US" sz="2400" dirty="0">
              <a:solidFill>
                <a:schemeClr val="bg1">
                  <a:lumMod val="1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76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438537"/>
              </p:ext>
            </p:extLst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233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14" name="TextBox 13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3591261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as-IN" dirty="0"/>
              <a:t>কিছু কথা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0967" y="1620000"/>
            <a:ext cx="10270067" cy="1835581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(0) is the additive identity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(1) is the multiplicative identity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886133-B856-4364-A344-1E3E86EE7D73}"/>
              </a:ext>
            </a:extLst>
          </p:cNvPr>
          <p:cNvSpPr/>
          <p:nvPr/>
        </p:nvSpPr>
        <p:spPr>
          <a:xfrm>
            <a:off x="780973" y="1512811"/>
            <a:ext cx="10012216" cy="24166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= a + bx</a:t>
            </a:r>
          </a:p>
          <a:p>
            <a:pPr algn="ctr"/>
            <a:endParaRPr lang="en-US" sz="3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= a + bx</a:t>
            </a:r>
          </a:p>
        </p:txBody>
      </p:sp>
    </p:spTree>
    <p:extLst>
      <p:ext uri="{BB962C8B-B14F-4D97-AF65-F5344CB8AC3E}">
        <p14:creationId xmlns:p14="http://schemas.microsoft.com/office/powerpoint/2010/main" val="3327112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343257"/>
              </p:ext>
            </p:extLst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14" name="TextBox 13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364398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121113"/>
              </p:ext>
            </p:extLst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14" name="TextBox 13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258130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061592"/>
              </p:ext>
            </p:extLst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kern="1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14" name="TextBox 13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164729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095008"/>
              </p:ext>
            </p:extLst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14" name="TextBox 13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409561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04800"/>
              </p:ext>
            </p:extLst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14" name="TextBox 13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2147350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14" name="TextBox 13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1314633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4354751"/>
              </p:ext>
            </p:extLst>
          </p:nvPr>
        </p:nvGraphicFramePr>
        <p:xfrm>
          <a:off x="224689" y="5279849"/>
          <a:ext cx="1163061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455">
                  <a:extLst>
                    <a:ext uri="{9D8B030D-6E8A-4147-A177-3AD203B41FA5}">
                      <a16:colId xmlns:a16="http://schemas.microsoft.com/office/drawing/2014/main" val="2376243776"/>
                    </a:ext>
                  </a:extLst>
                </a:gridCol>
                <a:gridCol w="4508205">
                  <a:extLst>
                    <a:ext uri="{9D8B030D-6E8A-4147-A177-3AD203B41FA5}">
                      <a16:colId xmlns:a16="http://schemas.microsoft.com/office/drawing/2014/main" val="4026368488"/>
                    </a:ext>
                  </a:extLst>
                </a:gridCol>
                <a:gridCol w="2445488">
                  <a:extLst>
                    <a:ext uri="{9D8B030D-6E8A-4147-A177-3AD203B41FA5}">
                      <a16:colId xmlns:a16="http://schemas.microsoft.com/office/drawing/2014/main" val="1925363559"/>
                    </a:ext>
                  </a:extLst>
                </a:gridCol>
                <a:gridCol w="1616149">
                  <a:extLst>
                    <a:ext uri="{9D8B030D-6E8A-4147-A177-3AD203B41FA5}">
                      <a16:colId xmlns:a16="http://schemas.microsoft.com/office/drawing/2014/main" val="313991187"/>
                    </a:ext>
                  </a:extLst>
                </a:gridCol>
                <a:gridCol w="1148316">
                  <a:extLst>
                    <a:ext uri="{9D8B030D-6E8A-4147-A177-3AD203B41FA5}">
                      <a16:colId xmlns:a16="http://schemas.microsoft.com/office/drawing/2014/main" val="2000919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Group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Duration of exposure (Person- Times)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number of events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Incidence rate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IRR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481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Unexposed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20/55=36.4%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5608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Exposed</a:t>
                      </a:r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27/56=48.2%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55478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47/111=42.3%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92380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15" name="TextBox 14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122621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2025235"/>
              </p:ext>
            </p:extLst>
          </p:nvPr>
        </p:nvGraphicFramePr>
        <p:xfrm>
          <a:off x="224689" y="5279849"/>
          <a:ext cx="1163061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455">
                  <a:extLst>
                    <a:ext uri="{9D8B030D-6E8A-4147-A177-3AD203B41FA5}">
                      <a16:colId xmlns:a16="http://schemas.microsoft.com/office/drawing/2014/main" val="2376243776"/>
                    </a:ext>
                  </a:extLst>
                </a:gridCol>
                <a:gridCol w="4508205">
                  <a:extLst>
                    <a:ext uri="{9D8B030D-6E8A-4147-A177-3AD203B41FA5}">
                      <a16:colId xmlns:a16="http://schemas.microsoft.com/office/drawing/2014/main" val="4026368488"/>
                    </a:ext>
                  </a:extLst>
                </a:gridCol>
                <a:gridCol w="2445488">
                  <a:extLst>
                    <a:ext uri="{9D8B030D-6E8A-4147-A177-3AD203B41FA5}">
                      <a16:colId xmlns:a16="http://schemas.microsoft.com/office/drawing/2014/main" val="1925363559"/>
                    </a:ext>
                  </a:extLst>
                </a:gridCol>
                <a:gridCol w="1616149">
                  <a:extLst>
                    <a:ext uri="{9D8B030D-6E8A-4147-A177-3AD203B41FA5}">
                      <a16:colId xmlns:a16="http://schemas.microsoft.com/office/drawing/2014/main" val="313991187"/>
                    </a:ext>
                  </a:extLst>
                </a:gridCol>
                <a:gridCol w="1148316">
                  <a:extLst>
                    <a:ext uri="{9D8B030D-6E8A-4147-A177-3AD203B41FA5}">
                      <a16:colId xmlns:a16="http://schemas.microsoft.com/office/drawing/2014/main" val="2000919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Group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Duration of exposure (Person- Times)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number of events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Incidence rate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IRR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481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Unexposed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20/55=36.4%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5608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Exposed</a:t>
                      </a:r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27/56=48.2%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55478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47/111=42.3%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92380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15" name="TextBox 14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333041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7393526"/>
              </p:ext>
            </p:extLst>
          </p:nvPr>
        </p:nvGraphicFramePr>
        <p:xfrm>
          <a:off x="224689" y="5279849"/>
          <a:ext cx="1163061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455">
                  <a:extLst>
                    <a:ext uri="{9D8B030D-6E8A-4147-A177-3AD203B41FA5}">
                      <a16:colId xmlns:a16="http://schemas.microsoft.com/office/drawing/2014/main" val="2376243776"/>
                    </a:ext>
                  </a:extLst>
                </a:gridCol>
                <a:gridCol w="4508205">
                  <a:extLst>
                    <a:ext uri="{9D8B030D-6E8A-4147-A177-3AD203B41FA5}">
                      <a16:colId xmlns:a16="http://schemas.microsoft.com/office/drawing/2014/main" val="4026368488"/>
                    </a:ext>
                  </a:extLst>
                </a:gridCol>
                <a:gridCol w="2445488">
                  <a:extLst>
                    <a:ext uri="{9D8B030D-6E8A-4147-A177-3AD203B41FA5}">
                      <a16:colId xmlns:a16="http://schemas.microsoft.com/office/drawing/2014/main" val="1925363559"/>
                    </a:ext>
                  </a:extLst>
                </a:gridCol>
                <a:gridCol w="1616149">
                  <a:extLst>
                    <a:ext uri="{9D8B030D-6E8A-4147-A177-3AD203B41FA5}">
                      <a16:colId xmlns:a16="http://schemas.microsoft.com/office/drawing/2014/main" val="313991187"/>
                    </a:ext>
                  </a:extLst>
                </a:gridCol>
                <a:gridCol w="1148316">
                  <a:extLst>
                    <a:ext uri="{9D8B030D-6E8A-4147-A177-3AD203B41FA5}">
                      <a16:colId xmlns:a16="http://schemas.microsoft.com/office/drawing/2014/main" val="2000919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Group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Duration of exposure (Person- Times)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number of events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Incidence rate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IRR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481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Unexposed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20/55=36.4%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5608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Exposed</a:t>
                      </a:r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27/56=48.2%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55478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47/111=42.3%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92380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15" name="TextBox 14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195998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3226604"/>
              </p:ext>
            </p:extLst>
          </p:nvPr>
        </p:nvGraphicFramePr>
        <p:xfrm>
          <a:off x="224689" y="5279849"/>
          <a:ext cx="1163061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455">
                  <a:extLst>
                    <a:ext uri="{9D8B030D-6E8A-4147-A177-3AD203B41FA5}">
                      <a16:colId xmlns:a16="http://schemas.microsoft.com/office/drawing/2014/main" val="2376243776"/>
                    </a:ext>
                  </a:extLst>
                </a:gridCol>
                <a:gridCol w="4508205">
                  <a:extLst>
                    <a:ext uri="{9D8B030D-6E8A-4147-A177-3AD203B41FA5}">
                      <a16:colId xmlns:a16="http://schemas.microsoft.com/office/drawing/2014/main" val="4026368488"/>
                    </a:ext>
                  </a:extLst>
                </a:gridCol>
                <a:gridCol w="2445488">
                  <a:extLst>
                    <a:ext uri="{9D8B030D-6E8A-4147-A177-3AD203B41FA5}">
                      <a16:colId xmlns:a16="http://schemas.microsoft.com/office/drawing/2014/main" val="1925363559"/>
                    </a:ext>
                  </a:extLst>
                </a:gridCol>
                <a:gridCol w="1616149">
                  <a:extLst>
                    <a:ext uri="{9D8B030D-6E8A-4147-A177-3AD203B41FA5}">
                      <a16:colId xmlns:a16="http://schemas.microsoft.com/office/drawing/2014/main" val="313991187"/>
                    </a:ext>
                  </a:extLst>
                </a:gridCol>
                <a:gridCol w="1148316">
                  <a:extLst>
                    <a:ext uri="{9D8B030D-6E8A-4147-A177-3AD203B41FA5}">
                      <a16:colId xmlns:a16="http://schemas.microsoft.com/office/drawing/2014/main" val="2000919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Group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Duration of exposure (Person- Times)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number of events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Incidence rate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IRR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481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Unexposed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20/55=36.4%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5608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Exposed</a:t>
                      </a:r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27/56=48.2%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55478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47/111=42.3%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92380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117227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as-IN" dirty="0"/>
              <a:t>কিছু কথা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0967" y="1620000"/>
            <a:ext cx="10270067" cy="1835581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(0) is the additive identity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(1) is the multiplicative identity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886133-B856-4364-A344-1E3E86EE7D73}"/>
              </a:ext>
            </a:extLst>
          </p:cNvPr>
          <p:cNvSpPr/>
          <p:nvPr/>
        </p:nvSpPr>
        <p:spPr>
          <a:xfrm>
            <a:off x="780973" y="1512811"/>
            <a:ext cx="10012216" cy="24166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= a + bx</a:t>
            </a:r>
          </a:p>
          <a:p>
            <a:pPr algn="ctr"/>
            <a:endParaRPr lang="en-US" sz="3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= a </a:t>
            </a:r>
            <a:r>
              <a:rPr lang="en-US" sz="3600" dirty="0">
                <a:solidFill>
                  <a:schemeClr val="tx1"/>
                </a:solidFill>
                <a:highlight>
                  <a:srgbClr val="0000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bx</a:t>
            </a:r>
          </a:p>
        </p:txBody>
      </p:sp>
    </p:spTree>
    <p:extLst>
      <p:ext uri="{BB962C8B-B14F-4D97-AF65-F5344CB8AC3E}">
        <p14:creationId xmlns:p14="http://schemas.microsoft.com/office/powerpoint/2010/main" val="41882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16669"/>
          <a:stretch/>
        </p:blipFill>
        <p:spPr>
          <a:xfrm>
            <a:off x="1" y="-1855"/>
            <a:ext cx="12177486" cy="680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53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654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-1" r="17849" b="15843"/>
          <a:stretch/>
        </p:blipFill>
        <p:spPr>
          <a:xfrm>
            <a:off x="-1" y="0"/>
            <a:ext cx="12215007" cy="7038753"/>
          </a:xfrm>
          <a:prstGeom prst="rect">
            <a:avLst/>
          </a:prstGeom>
        </p:spPr>
      </p:pic>
      <p:sp>
        <p:nvSpPr>
          <p:cNvPr id="5" name="Chevron 4"/>
          <p:cNvSpPr/>
          <p:nvPr/>
        </p:nvSpPr>
        <p:spPr>
          <a:xfrm rot="10544653">
            <a:off x="9431080" y="2555343"/>
            <a:ext cx="350874" cy="435935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79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59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006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-1" r="17849" b="15843"/>
          <a:stretch/>
        </p:blipFill>
        <p:spPr>
          <a:xfrm>
            <a:off x="-1" y="0"/>
            <a:ext cx="12215007" cy="7038753"/>
          </a:xfrm>
          <a:prstGeom prst="rect">
            <a:avLst/>
          </a:prstGeom>
        </p:spPr>
      </p:pic>
      <p:sp>
        <p:nvSpPr>
          <p:cNvPr id="5" name="Chevron 4"/>
          <p:cNvSpPr/>
          <p:nvPr/>
        </p:nvSpPr>
        <p:spPr>
          <a:xfrm rot="10544653">
            <a:off x="11323675" y="2895584"/>
            <a:ext cx="350874" cy="435935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853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1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5056"/>
          <a:stretch/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2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08080" y="74413"/>
          <a:ext cx="11142913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949">
                  <a:extLst>
                    <a:ext uri="{9D8B030D-6E8A-4147-A177-3AD203B41FA5}">
                      <a16:colId xmlns:a16="http://schemas.microsoft.com/office/drawing/2014/main" val="2061091993"/>
                    </a:ext>
                  </a:extLst>
                </a:gridCol>
                <a:gridCol w="821984">
                  <a:extLst>
                    <a:ext uri="{9D8B030D-6E8A-4147-A177-3AD203B41FA5}">
                      <a16:colId xmlns:a16="http://schemas.microsoft.com/office/drawing/2014/main" val="3837338051"/>
                    </a:ext>
                  </a:extLst>
                </a:gridCol>
                <a:gridCol w="474348">
                  <a:extLst>
                    <a:ext uri="{9D8B030D-6E8A-4147-A177-3AD203B41FA5}">
                      <a16:colId xmlns:a16="http://schemas.microsoft.com/office/drawing/2014/main" val="3971444373"/>
                    </a:ext>
                  </a:extLst>
                </a:gridCol>
                <a:gridCol w="541599">
                  <a:extLst>
                    <a:ext uri="{9D8B030D-6E8A-4147-A177-3AD203B41FA5}">
                      <a16:colId xmlns:a16="http://schemas.microsoft.com/office/drawing/2014/main" val="1492168411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1878094918"/>
                    </a:ext>
                  </a:extLst>
                </a:gridCol>
                <a:gridCol w="481422">
                  <a:extLst>
                    <a:ext uri="{9D8B030D-6E8A-4147-A177-3AD203B41FA5}">
                      <a16:colId xmlns:a16="http://schemas.microsoft.com/office/drawing/2014/main" val="420520840"/>
                    </a:ext>
                  </a:extLst>
                </a:gridCol>
                <a:gridCol w="511510">
                  <a:extLst>
                    <a:ext uri="{9D8B030D-6E8A-4147-A177-3AD203B41FA5}">
                      <a16:colId xmlns:a16="http://schemas.microsoft.com/office/drawing/2014/main" val="3125846576"/>
                    </a:ext>
                  </a:extLst>
                </a:gridCol>
                <a:gridCol w="581719">
                  <a:extLst>
                    <a:ext uri="{9D8B030D-6E8A-4147-A177-3AD203B41FA5}">
                      <a16:colId xmlns:a16="http://schemas.microsoft.com/office/drawing/2014/main" val="1881592325"/>
                    </a:ext>
                  </a:extLst>
                </a:gridCol>
                <a:gridCol w="531569">
                  <a:extLst>
                    <a:ext uri="{9D8B030D-6E8A-4147-A177-3AD203B41FA5}">
                      <a16:colId xmlns:a16="http://schemas.microsoft.com/office/drawing/2014/main" val="871087710"/>
                    </a:ext>
                  </a:extLst>
                </a:gridCol>
                <a:gridCol w="461363">
                  <a:extLst>
                    <a:ext uri="{9D8B030D-6E8A-4147-A177-3AD203B41FA5}">
                      <a16:colId xmlns:a16="http://schemas.microsoft.com/office/drawing/2014/main" val="2509898695"/>
                    </a:ext>
                  </a:extLst>
                </a:gridCol>
                <a:gridCol w="451333">
                  <a:extLst>
                    <a:ext uri="{9D8B030D-6E8A-4147-A177-3AD203B41FA5}">
                      <a16:colId xmlns:a16="http://schemas.microsoft.com/office/drawing/2014/main" val="3975782574"/>
                    </a:ext>
                  </a:extLst>
                </a:gridCol>
                <a:gridCol w="531570">
                  <a:extLst>
                    <a:ext uri="{9D8B030D-6E8A-4147-A177-3AD203B41FA5}">
                      <a16:colId xmlns:a16="http://schemas.microsoft.com/office/drawing/2014/main" val="574241377"/>
                    </a:ext>
                  </a:extLst>
                </a:gridCol>
                <a:gridCol w="491451">
                  <a:extLst>
                    <a:ext uri="{9D8B030D-6E8A-4147-A177-3AD203B41FA5}">
                      <a16:colId xmlns:a16="http://schemas.microsoft.com/office/drawing/2014/main" val="181194088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910869811"/>
                    </a:ext>
                  </a:extLst>
                </a:gridCol>
                <a:gridCol w="471392">
                  <a:extLst>
                    <a:ext uri="{9D8B030D-6E8A-4147-A177-3AD203B41FA5}">
                      <a16:colId xmlns:a16="http://schemas.microsoft.com/office/drawing/2014/main" val="3834060913"/>
                    </a:ext>
                  </a:extLst>
                </a:gridCol>
                <a:gridCol w="1595035">
                  <a:extLst>
                    <a:ext uri="{9D8B030D-6E8A-4147-A177-3AD203B41FA5}">
                      <a16:colId xmlns:a16="http://schemas.microsoft.com/office/drawing/2014/main" val="2923044227"/>
                    </a:ext>
                  </a:extLst>
                </a:gridCol>
                <a:gridCol w="1584351">
                  <a:extLst>
                    <a:ext uri="{9D8B030D-6E8A-4147-A177-3AD203B41FA5}">
                      <a16:colId xmlns:a16="http://schemas.microsoft.com/office/drawing/2014/main" val="1866101787"/>
                    </a:ext>
                  </a:extLst>
                </a:gridCol>
              </a:tblGrid>
              <a:tr h="52151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of exposure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events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738182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4433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654421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61758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29586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00926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190043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816704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527397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943370"/>
                  </a:ext>
                </a:extLst>
              </a:tr>
              <a:tr h="294766">
                <a:tc grid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501238"/>
                  </a:ext>
                </a:extLst>
              </a:tr>
              <a:tr h="294766">
                <a:tc gridSpan="15"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45661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808079" y="779505"/>
            <a:ext cx="11142914" cy="19457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8079" y="2739858"/>
            <a:ext cx="11142914" cy="20201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 rot="16200000">
            <a:off x="-343448" y="3654382"/>
            <a:ext cx="15509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343447" y="1643578"/>
            <a:ext cx="155094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Unexposed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484353"/>
              </p:ext>
            </p:extLst>
          </p:nvPr>
        </p:nvGraphicFramePr>
        <p:xfrm>
          <a:off x="224689" y="5279849"/>
          <a:ext cx="1163061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455">
                  <a:extLst>
                    <a:ext uri="{9D8B030D-6E8A-4147-A177-3AD203B41FA5}">
                      <a16:colId xmlns:a16="http://schemas.microsoft.com/office/drawing/2014/main" val="2376243776"/>
                    </a:ext>
                  </a:extLst>
                </a:gridCol>
                <a:gridCol w="4508205">
                  <a:extLst>
                    <a:ext uri="{9D8B030D-6E8A-4147-A177-3AD203B41FA5}">
                      <a16:colId xmlns:a16="http://schemas.microsoft.com/office/drawing/2014/main" val="4026368488"/>
                    </a:ext>
                  </a:extLst>
                </a:gridCol>
                <a:gridCol w="2445488">
                  <a:extLst>
                    <a:ext uri="{9D8B030D-6E8A-4147-A177-3AD203B41FA5}">
                      <a16:colId xmlns:a16="http://schemas.microsoft.com/office/drawing/2014/main" val="1925363559"/>
                    </a:ext>
                  </a:extLst>
                </a:gridCol>
                <a:gridCol w="1616149">
                  <a:extLst>
                    <a:ext uri="{9D8B030D-6E8A-4147-A177-3AD203B41FA5}">
                      <a16:colId xmlns:a16="http://schemas.microsoft.com/office/drawing/2014/main" val="313991187"/>
                    </a:ext>
                  </a:extLst>
                </a:gridCol>
                <a:gridCol w="1148316">
                  <a:extLst>
                    <a:ext uri="{9D8B030D-6E8A-4147-A177-3AD203B41FA5}">
                      <a16:colId xmlns:a16="http://schemas.microsoft.com/office/drawing/2014/main" val="2000919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Group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Duration of exposure (Person- Times)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number of events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Incidence rate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IRR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481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Unexposed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20/55=36.4%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5608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Exposed</a:t>
                      </a:r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27/56=48.2%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55478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47/111=42.3%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92380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808079" y="4742121"/>
            <a:ext cx="11142914" cy="3864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8080" y="66226"/>
            <a:ext cx="11142914" cy="722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45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9740588"/>
              </p:ext>
            </p:extLst>
          </p:nvPr>
        </p:nvGraphicFramePr>
        <p:xfrm>
          <a:off x="135924" y="867437"/>
          <a:ext cx="11294075" cy="16744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54660">
                  <a:extLst>
                    <a:ext uri="{9D8B030D-6E8A-4147-A177-3AD203B41FA5}">
                      <a16:colId xmlns:a16="http://schemas.microsoft.com/office/drawing/2014/main" val="3614131315"/>
                    </a:ext>
                  </a:extLst>
                </a:gridCol>
                <a:gridCol w="2619632">
                  <a:extLst>
                    <a:ext uri="{9D8B030D-6E8A-4147-A177-3AD203B41FA5}">
                      <a16:colId xmlns:a16="http://schemas.microsoft.com/office/drawing/2014/main" val="2867057622"/>
                    </a:ext>
                  </a:extLst>
                </a:gridCol>
                <a:gridCol w="2397211">
                  <a:extLst>
                    <a:ext uri="{9D8B030D-6E8A-4147-A177-3AD203B41FA5}">
                      <a16:colId xmlns:a16="http://schemas.microsoft.com/office/drawing/2014/main" val="1365598935"/>
                    </a:ext>
                  </a:extLst>
                </a:gridCol>
                <a:gridCol w="2336622">
                  <a:extLst>
                    <a:ext uri="{9D8B030D-6E8A-4147-A177-3AD203B41FA5}">
                      <a16:colId xmlns:a16="http://schemas.microsoft.com/office/drawing/2014/main" val="2606165359"/>
                    </a:ext>
                  </a:extLst>
                </a:gridCol>
                <a:gridCol w="2185950">
                  <a:extLst>
                    <a:ext uri="{9D8B030D-6E8A-4147-A177-3AD203B41FA5}">
                      <a16:colId xmlns:a16="http://schemas.microsoft.com/office/drawing/2014/main" val="2519840596"/>
                    </a:ext>
                  </a:extLst>
                </a:gridCol>
              </a:tblGrid>
              <a:tr h="173736"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Outcome indicators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Incidence</a:t>
                      </a:r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rate per 100 Child-months </a:t>
                      </a:r>
                    </a:p>
                    <a:p>
                      <a:pPr algn="ctr" fontAlgn="b"/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IRR (95% CI)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5060531"/>
                  </a:ext>
                </a:extLst>
              </a:tr>
              <a:tr h="173736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Overall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072702"/>
                  </a:ext>
                </a:extLst>
              </a:tr>
              <a:tr h="173736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Disease - 1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48.2 </a:t>
                      </a:r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(33.1, 70.3)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36.4 </a:t>
                      </a:r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(23.5, 56.4)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42.3 </a:t>
                      </a:r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(31.8, 56.3)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1.32 </a:t>
                      </a:r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(0.7, 2.6))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732342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4542422"/>
              </p:ext>
            </p:extLst>
          </p:nvPr>
        </p:nvGraphicFramePr>
        <p:xfrm>
          <a:off x="224689" y="5279849"/>
          <a:ext cx="1163061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455">
                  <a:extLst>
                    <a:ext uri="{9D8B030D-6E8A-4147-A177-3AD203B41FA5}">
                      <a16:colId xmlns:a16="http://schemas.microsoft.com/office/drawing/2014/main" val="2376243776"/>
                    </a:ext>
                  </a:extLst>
                </a:gridCol>
                <a:gridCol w="4508205">
                  <a:extLst>
                    <a:ext uri="{9D8B030D-6E8A-4147-A177-3AD203B41FA5}">
                      <a16:colId xmlns:a16="http://schemas.microsoft.com/office/drawing/2014/main" val="4026368488"/>
                    </a:ext>
                  </a:extLst>
                </a:gridCol>
                <a:gridCol w="2445488">
                  <a:extLst>
                    <a:ext uri="{9D8B030D-6E8A-4147-A177-3AD203B41FA5}">
                      <a16:colId xmlns:a16="http://schemas.microsoft.com/office/drawing/2014/main" val="1925363559"/>
                    </a:ext>
                  </a:extLst>
                </a:gridCol>
                <a:gridCol w="1616149">
                  <a:extLst>
                    <a:ext uri="{9D8B030D-6E8A-4147-A177-3AD203B41FA5}">
                      <a16:colId xmlns:a16="http://schemas.microsoft.com/office/drawing/2014/main" val="313991187"/>
                    </a:ext>
                  </a:extLst>
                </a:gridCol>
                <a:gridCol w="1148316">
                  <a:extLst>
                    <a:ext uri="{9D8B030D-6E8A-4147-A177-3AD203B41FA5}">
                      <a16:colId xmlns:a16="http://schemas.microsoft.com/office/drawing/2014/main" val="2000919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Group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Duration of exposure (Person- Times)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number of events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Incidence rate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IRR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481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Unexposed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20/55=36.4%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5608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Exposed</a:t>
                      </a:r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27/56=48.2%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55478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47/111=42.3%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923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590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2726629"/>
              </p:ext>
            </p:extLst>
          </p:nvPr>
        </p:nvGraphicFramePr>
        <p:xfrm>
          <a:off x="135924" y="867437"/>
          <a:ext cx="11294075" cy="16744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54660">
                  <a:extLst>
                    <a:ext uri="{9D8B030D-6E8A-4147-A177-3AD203B41FA5}">
                      <a16:colId xmlns:a16="http://schemas.microsoft.com/office/drawing/2014/main" val="3614131315"/>
                    </a:ext>
                  </a:extLst>
                </a:gridCol>
                <a:gridCol w="2619632">
                  <a:extLst>
                    <a:ext uri="{9D8B030D-6E8A-4147-A177-3AD203B41FA5}">
                      <a16:colId xmlns:a16="http://schemas.microsoft.com/office/drawing/2014/main" val="2867057622"/>
                    </a:ext>
                  </a:extLst>
                </a:gridCol>
                <a:gridCol w="2397211">
                  <a:extLst>
                    <a:ext uri="{9D8B030D-6E8A-4147-A177-3AD203B41FA5}">
                      <a16:colId xmlns:a16="http://schemas.microsoft.com/office/drawing/2014/main" val="1365598935"/>
                    </a:ext>
                  </a:extLst>
                </a:gridCol>
                <a:gridCol w="2336622">
                  <a:extLst>
                    <a:ext uri="{9D8B030D-6E8A-4147-A177-3AD203B41FA5}">
                      <a16:colId xmlns:a16="http://schemas.microsoft.com/office/drawing/2014/main" val="2606165359"/>
                    </a:ext>
                  </a:extLst>
                </a:gridCol>
                <a:gridCol w="2185950">
                  <a:extLst>
                    <a:ext uri="{9D8B030D-6E8A-4147-A177-3AD203B41FA5}">
                      <a16:colId xmlns:a16="http://schemas.microsoft.com/office/drawing/2014/main" val="2519840596"/>
                    </a:ext>
                  </a:extLst>
                </a:gridCol>
              </a:tblGrid>
              <a:tr h="173736"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Outcome indicators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Incidence</a:t>
                      </a:r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rate per 100 Child-months </a:t>
                      </a:r>
                    </a:p>
                    <a:p>
                      <a:pPr algn="ctr" fontAlgn="b"/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IRR (95% CI)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5060531"/>
                  </a:ext>
                </a:extLst>
              </a:tr>
              <a:tr h="173736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Overall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072702"/>
                  </a:ext>
                </a:extLst>
              </a:tr>
              <a:tr h="173736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Disease - 1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48.2 (33.1, 70.3)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36.4 (23.5, 56.4)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42.3 (31.8, 56.3)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1.32 (0.7, 2.6)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732342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224689" y="5279849"/>
          <a:ext cx="1163061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455">
                  <a:extLst>
                    <a:ext uri="{9D8B030D-6E8A-4147-A177-3AD203B41FA5}">
                      <a16:colId xmlns:a16="http://schemas.microsoft.com/office/drawing/2014/main" val="2376243776"/>
                    </a:ext>
                  </a:extLst>
                </a:gridCol>
                <a:gridCol w="4508205">
                  <a:extLst>
                    <a:ext uri="{9D8B030D-6E8A-4147-A177-3AD203B41FA5}">
                      <a16:colId xmlns:a16="http://schemas.microsoft.com/office/drawing/2014/main" val="4026368488"/>
                    </a:ext>
                  </a:extLst>
                </a:gridCol>
                <a:gridCol w="2445488">
                  <a:extLst>
                    <a:ext uri="{9D8B030D-6E8A-4147-A177-3AD203B41FA5}">
                      <a16:colId xmlns:a16="http://schemas.microsoft.com/office/drawing/2014/main" val="1925363559"/>
                    </a:ext>
                  </a:extLst>
                </a:gridCol>
                <a:gridCol w="1616149">
                  <a:extLst>
                    <a:ext uri="{9D8B030D-6E8A-4147-A177-3AD203B41FA5}">
                      <a16:colId xmlns:a16="http://schemas.microsoft.com/office/drawing/2014/main" val="313991187"/>
                    </a:ext>
                  </a:extLst>
                </a:gridCol>
                <a:gridCol w="1148316">
                  <a:extLst>
                    <a:ext uri="{9D8B030D-6E8A-4147-A177-3AD203B41FA5}">
                      <a16:colId xmlns:a16="http://schemas.microsoft.com/office/drawing/2014/main" val="2000919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Group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Duration of exposure (Person- Times)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number of events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Incidence rate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IRR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481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Unexposed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20/55=36.4%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5608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Exposed</a:t>
                      </a:r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27/56=48.2%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55478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47/111=42.3%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923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625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as-IN" dirty="0"/>
              <a:t>কিছু কথা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0967" y="1620000"/>
            <a:ext cx="10270067" cy="1835581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(0) is the additive identity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(1) is the multiplicative identity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886133-B856-4364-A344-1E3E86EE7D73}"/>
              </a:ext>
            </a:extLst>
          </p:cNvPr>
          <p:cNvSpPr/>
          <p:nvPr/>
        </p:nvSpPr>
        <p:spPr>
          <a:xfrm>
            <a:off x="780973" y="1512811"/>
            <a:ext cx="10012216" cy="24166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= a + bx</a:t>
            </a:r>
          </a:p>
          <a:p>
            <a:pPr algn="ctr"/>
            <a:endParaRPr lang="en-US" sz="3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= a </a:t>
            </a: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bx</a:t>
            </a:r>
          </a:p>
        </p:txBody>
      </p:sp>
    </p:spTree>
    <p:extLst>
      <p:ext uri="{BB962C8B-B14F-4D97-AF65-F5344CB8AC3E}">
        <p14:creationId xmlns:p14="http://schemas.microsoft.com/office/powerpoint/2010/main" val="2843994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936709"/>
              </p:ext>
            </p:extLst>
          </p:nvPr>
        </p:nvGraphicFramePr>
        <p:xfrm>
          <a:off x="135924" y="867437"/>
          <a:ext cx="11294075" cy="16744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54660">
                  <a:extLst>
                    <a:ext uri="{9D8B030D-6E8A-4147-A177-3AD203B41FA5}">
                      <a16:colId xmlns:a16="http://schemas.microsoft.com/office/drawing/2014/main" val="3614131315"/>
                    </a:ext>
                  </a:extLst>
                </a:gridCol>
                <a:gridCol w="2619632">
                  <a:extLst>
                    <a:ext uri="{9D8B030D-6E8A-4147-A177-3AD203B41FA5}">
                      <a16:colId xmlns:a16="http://schemas.microsoft.com/office/drawing/2014/main" val="2867057622"/>
                    </a:ext>
                  </a:extLst>
                </a:gridCol>
                <a:gridCol w="2397211">
                  <a:extLst>
                    <a:ext uri="{9D8B030D-6E8A-4147-A177-3AD203B41FA5}">
                      <a16:colId xmlns:a16="http://schemas.microsoft.com/office/drawing/2014/main" val="1365598935"/>
                    </a:ext>
                  </a:extLst>
                </a:gridCol>
                <a:gridCol w="2336622">
                  <a:extLst>
                    <a:ext uri="{9D8B030D-6E8A-4147-A177-3AD203B41FA5}">
                      <a16:colId xmlns:a16="http://schemas.microsoft.com/office/drawing/2014/main" val="2606165359"/>
                    </a:ext>
                  </a:extLst>
                </a:gridCol>
                <a:gridCol w="2185950">
                  <a:extLst>
                    <a:ext uri="{9D8B030D-6E8A-4147-A177-3AD203B41FA5}">
                      <a16:colId xmlns:a16="http://schemas.microsoft.com/office/drawing/2014/main" val="2519840596"/>
                    </a:ext>
                  </a:extLst>
                </a:gridCol>
              </a:tblGrid>
              <a:tr h="173736"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Outcome indicators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Incidence</a:t>
                      </a:r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rate per 100 Child-months </a:t>
                      </a:r>
                    </a:p>
                    <a:p>
                      <a:pPr algn="ctr" fontAlgn="b"/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IRR (95% CI)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5060531"/>
                  </a:ext>
                </a:extLst>
              </a:tr>
              <a:tr h="173736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Overall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072702"/>
                  </a:ext>
                </a:extLst>
              </a:tr>
              <a:tr h="173736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Disease - 1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48.2 (33.1, 70.3)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36.4 (23.5, 56.4)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42.3 (31.8, 56.3)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1.32 (0.7, 2.6)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7323422"/>
                  </a:ext>
                </a:extLst>
              </a:tr>
            </a:tbl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F6C7CB9-82B2-4BFD-90D7-5D71F59C639C}"/>
              </a:ext>
            </a:extLst>
          </p:cNvPr>
          <p:cNvSpPr/>
          <p:nvPr/>
        </p:nvSpPr>
        <p:spPr>
          <a:xfrm>
            <a:off x="0" y="3150973"/>
            <a:ext cx="11862486" cy="283959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US" sz="2800" dirty="0">
                <a:solidFill>
                  <a:schemeClr val="tx1"/>
                </a:solidFill>
              </a:rPr>
              <a:t>The incidence rate per 100 child-months of having disease during 1–12 month follow up was 48.2 (95% CI: 33.1, 70.3) in the exposed group whereas the status was 36.4 (95% CI: 23.5, 56.4) in the unexposed group. </a:t>
            </a:r>
            <a:r>
              <a:rPr lang="en-US" sz="2800" dirty="0">
                <a:solidFill>
                  <a:schemeClr val="bg1"/>
                </a:solidFill>
              </a:rPr>
              <a:t>The incidence rate was 1.32 time in the exposed group compare to the unexposed group. The exposer had no significantly effect on disease-1.</a:t>
            </a:r>
          </a:p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49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35924" y="867437"/>
          <a:ext cx="11294075" cy="16744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54660">
                  <a:extLst>
                    <a:ext uri="{9D8B030D-6E8A-4147-A177-3AD203B41FA5}">
                      <a16:colId xmlns:a16="http://schemas.microsoft.com/office/drawing/2014/main" val="3614131315"/>
                    </a:ext>
                  </a:extLst>
                </a:gridCol>
                <a:gridCol w="2619632">
                  <a:extLst>
                    <a:ext uri="{9D8B030D-6E8A-4147-A177-3AD203B41FA5}">
                      <a16:colId xmlns:a16="http://schemas.microsoft.com/office/drawing/2014/main" val="2867057622"/>
                    </a:ext>
                  </a:extLst>
                </a:gridCol>
                <a:gridCol w="2397211">
                  <a:extLst>
                    <a:ext uri="{9D8B030D-6E8A-4147-A177-3AD203B41FA5}">
                      <a16:colId xmlns:a16="http://schemas.microsoft.com/office/drawing/2014/main" val="1365598935"/>
                    </a:ext>
                  </a:extLst>
                </a:gridCol>
                <a:gridCol w="2336622">
                  <a:extLst>
                    <a:ext uri="{9D8B030D-6E8A-4147-A177-3AD203B41FA5}">
                      <a16:colId xmlns:a16="http://schemas.microsoft.com/office/drawing/2014/main" val="2606165359"/>
                    </a:ext>
                  </a:extLst>
                </a:gridCol>
                <a:gridCol w="2185950">
                  <a:extLst>
                    <a:ext uri="{9D8B030D-6E8A-4147-A177-3AD203B41FA5}">
                      <a16:colId xmlns:a16="http://schemas.microsoft.com/office/drawing/2014/main" val="2519840596"/>
                    </a:ext>
                  </a:extLst>
                </a:gridCol>
              </a:tblGrid>
              <a:tr h="173736"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Outcome indicators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Incidence</a:t>
                      </a:r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rate per 100 Child-months </a:t>
                      </a:r>
                    </a:p>
                    <a:p>
                      <a:pPr algn="ctr" fontAlgn="b"/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IRR (95% CI)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5060531"/>
                  </a:ext>
                </a:extLst>
              </a:tr>
              <a:tr h="173736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Overall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072702"/>
                  </a:ext>
                </a:extLst>
              </a:tr>
              <a:tr h="173736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Disease - 1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48.2 (33.1, 70.3)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36.4 (23.5, 56.4)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42.3 (31.8, 56.3)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1.32 (0.7, 2.6)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7323422"/>
                  </a:ext>
                </a:extLst>
              </a:tr>
            </a:tbl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F6C7CB9-82B2-4BFD-90D7-5D71F59C639C}"/>
              </a:ext>
            </a:extLst>
          </p:cNvPr>
          <p:cNvSpPr/>
          <p:nvPr/>
        </p:nvSpPr>
        <p:spPr>
          <a:xfrm>
            <a:off x="0" y="3150973"/>
            <a:ext cx="11862486" cy="283959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US" sz="2800" dirty="0">
                <a:solidFill>
                  <a:schemeClr val="tx1"/>
                </a:solidFill>
              </a:rPr>
              <a:t>The incidence rate per 100 child-months of having disease during 1–12 month follow up was 48.2 (95% CI: 33.1, 70.3) in the exposed group whereas the status was 36.4 (95% CI: 23.5, 56.4) in the unexposed group. The incidence rate was 1.32 time in the exposed group compare to the unexposed group. The exposer had no significantly effect on disease-1.</a:t>
            </a:r>
          </a:p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847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35924" y="867437"/>
          <a:ext cx="11294075" cy="16744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54660">
                  <a:extLst>
                    <a:ext uri="{9D8B030D-6E8A-4147-A177-3AD203B41FA5}">
                      <a16:colId xmlns:a16="http://schemas.microsoft.com/office/drawing/2014/main" val="3614131315"/>
                    </a:ext>
                  </a:extLst>
                </a:gridCol>
                <a:gridCol w="2619632">
                  <a:extLst>
                    <a:ext uri="{9D8B030D-6E8A-4147-A177-3AD203B41FA5}">
                      <a16:colId xmlns:a16="http://schemas.microsoft.com/office/drawing/2014/main" val="2867057622"/>
                    </a:ext>
                  </a:extLst>
                </a:gridCol>
                <a:gridCol w="2397211">
                  <a:extLst>
                    <a:ext uri="{9D8B030D-6E8A-4147-A177-3AD203B41FA5}">
                      <a16:colId xmlns:a16="http://schemas.microsoft.com/office/drawing/2014/main" val="1365598935"/>
                    </a:ext>
                  </a:extLst>
                </a:gridCol>
                <a:gridCol w="2336622">
                  <a:extLst>
                    <a:ext uri="{9D8B030D-6E8A-4147-A177-3AD203B41FA5}">
                      <a16:colId xmlns:a16="http://schemas.microsoft.com/office/drawing/2014/main" val="2606165359"/>
                    </a:ext>
                  </a:extLst>
                </a:gridCol>
                <a:gridCol w="2185950">
                  <a:extLst>
                    <a:ext uri="{9D8B030D-6E8A-4147-A177-3AD203B41FA5}">
                      <a16:colId xmlns:a16="http://schemas.microsoft.com/office/drawing/2014/main" val="2519840596"/>
                    </a:ext>
                  </a:extLst>
                </a:gridCol>
              </a:tblGrid>
              <a:tr h="173736"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Outcome indicators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Incidence</a:t>
                      </a:r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rate per 100 Child-months </a:t>
                      </a:r>
                    </a:p>
                    <a:p>
                      <a:pPr algn="ctr" fontAlgn="b"/>
                      <a:r>
                        <a:rPr lang="en-US" sz="2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IRR (95% CI)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5060531"/>
                  </a:ext>
                </a:extLst>
              </a:tr>
              <a:tr h="173736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Overall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072702"/>
                  </a:ext>
                </a:extLst>
              </a:tr>
              <a:tr h="173736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Disease - 1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48.2 (33.1, 70.3)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36.4 (23.5, 56.4)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42.3 (31.8, 56.3)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1.32 (0.7, 2.6)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7323422"/>
                  </a:ext>
                </a:extLst>
              </a:tr>
            </a:tbl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F6C7CB9-82B2-4BFD-90D7-5D71F59C639C}"/>
              </a:ext>
            </a:extLst>
          </p:cNvPr>
          <p:cNvSpPr/>
          <p:nvPr/>
        </p:nvSpPr>
        <p:spPr>
          <a:xfrm>
            <a:off x="0" y="3150973"/>
            <a:ext cx="11862486" cy="283959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US" sz="2800" dirty="0">
                <a:solidFill>
                  <a:schemeClr val="tx1"/>
                </a:solidFill>
              </a:rPr>
              <a:t>The incidence rate per 100 child-months of having disease during 1–12 month follow up was 48.2 (95% CI: 33.1, 70.3) in the exposed group whereas the status was 36.4 (95% CI: 23.5, 56.4) in the unexposed group. </a:t>
            </a:r>
            <a:r>
              <a:rPr lang="en-US" sz="2800" strike="sngStrike" dirty="0">
                <a:solidFill>
                  <a:srgbClr val="7030A0"/>
                </a:solidFill>
              </a:rPr>
              <a:t>The incidence rate was 1.32 time in the exposed group compare to the unexposed group. </a:t>
            </a:r>
            <a:r>
              <a:rPr lang="en-US" sz="2800" dirty="0">
                <a:solidFill>
                  <a:schemeClr val="tx1"/>
                </a:solidFill>
              </a:rPr>
              <a:t>The exposer had no significantly effect on disease-1.</a:t>
            </a:r>
          </a:p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075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en-US" dirty="0"/>
              <a:t>Another dataset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37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510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145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3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1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400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932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as-IN" dirty="0"/>
              <a:t>কিছু কথা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0967" y="1620000"/>
            <a:ext cx="10270067" cy="1835581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(0) is the additive identity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(1) is the multiplicative identity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886133-B856-4364-A344-1E3E86EE7D73}"/>
              </a:ext>
            </a:extLst>
          </p:cNvPr>
          <p:cNvSpPr/>
          <p:nvPr/>
        </p:nvSpPr>
        <p:spPr>
          <a:xfrm>
            <a:off x="780973" y="1512811"/>
            <a:ext cx="10012216" cy="24166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= a + bx</a:t>
            </a:r>
          </a:p>
          <a:p>
            <a:pPr algn="ctr"/>
            <a:endParaRPr lang="en-US" sz="3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= a </a:t>
            </a: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bx</a:t>
            </a:r>
          </a:p>
        </p:txBody>
      </p:sp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0F429C29-AB7E-4478-9EB8-9E67BD24EBA8}"/>
              </a:ext>
            </a:extLst>
          </p:cNvPr>
          <p:cNvSpPr/>
          <p:nvPr/>
        </p:nvSpPr>
        <p:spPr>
          <a:xfrm>
            <a:off x="6796216" y="4201297"/>
            <a:ext cx="4744995" cy="1346886"/>
          </a:xfrm>
          <a:prstGeom prst="wedgeEllipseCallout">
            <a:avLst>
              <a:gd name="adj1" fmla="val -70529"/>
              <a:gd name="adj2" fmla="val -98050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 ???</a:t>
            </a:r>
          </a:p>
        </p:txBody>
      </p:sp>
    </p:spTree>
    <p:extLst>
      <p:ext uri="{BB962C8B-B14F-4D97-AF65-F5344CB8AC3E}">
        <p14:creationId xmlns:p14="http://schemas.microsoft.com/office/powerpoint/2010/main" val="390650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91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96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57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723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13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7236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85827" y="2866572"/>
            <a:ext cx="9336073" cy="9724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to model the data</a:t>
            </a:r>
          </a:p>
        </p:txBody>
      </p:sp>
    </p:spTree>
    <p:extLst>
      <p:ext uri="{BB962C8B-B14F-4D97-AF65-F5344CB8AC3E}">
        <p14:creationId xmlns:p14="http://schemas.microsoft.com/office/powerpoint/2010/main" val="43766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7236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85827" y="2866572"/>
            <a:ext cx="9336073" cy="9724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to model the data</a:t>
            </a:r>
          </a:p>
        </p:txBody>
      </p:sp>
      <p:sp>
        <p:nvSpPr>
          <p:cNvPr id="6" name="Rectangle 5"/>
          <p:cNvSpPr/>
          <p:nvPr/>
        </p:nvSpPr>
        <p:spPr>
          <a:xfrm>
            <a:off x="785827" y="4013201"/>
            <a:ext cx="9336073" cy="9724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Poisson </a:t>
            </a:r>
            <a:r>
              <a:rPr lang="en-US" sz="48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</a:t>
            </a:r>
            <a:r>
              <a:rPr lang="en-US" sz="4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Negative binomial</a:t>
            </a:r>
          </a:p>
        </p:txBody>
      </p:sp>
    </p:spTree>
    <p:extLst>
      <p:ext uri="{BB962C8B-B14F-4D97-AF65-F5344CB8AC3E}">
        <p14:creationId xmlns:p14="http://schemas.microsoft.com/office/powerpoint/2010/main" val="35384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80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9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58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>
          <a:xfrm>
            <a:off x="5966012" y="797858"/>
            <a:ext cx="1317811" cy="564777"/>
          </a:xfrm>
          <a:prstGeom prst="wedgeRoundRectCallout">
            <a:avLst>
              <a:gd name="adj1" fmla="val -116298"/>
              <a:gd name="adj2" fmla="val -43055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10" name="Rounded Rectangular Callout 9"/>
          <p:cNvSpPr/>
          <p:nvPr/>
        </p:nvSpPr>
        <p:spPr>
          <a:xfrm>
            <a:off x="2142565" y="1846729"/>
            <a:ext cx="1317811" cy="564777"/>
          </a:xfrm>
          <a:prstGeom prst="wedgeRoundRectCallout">
            <a:avLst>
              <a:gd name="adj1" fmla="val -19926"/>
              <a:gd name="adj2" fmla="val -207209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48660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as-IN" dirty="0"/>
              <a:t>কিছু কথা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0967" y="1620000"/>
            <a:ext cx="10270067" cy="1835581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(0) is the additive identity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 (1) is the multiplicative identity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886133-B856-4364-A344-1E3E86EE7D73}"/>
              </a:ext>
            </a:extLst>
          </p:cNvPr>
          <p:cNvSpPr/>
          <p:nvPr/>
        </p:nvSpPr>
        <p:spPr>
          <a:xfrm>
            <a:off x="780973" y="1512811"/>
            <a:ext cx="10012216" cy="24166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= a + bx</a:t>
            </a:r>
          </a:p>
          <a:p>
            <a:pPr algn="ctr"/>
            <a:endParaRPr lang="en-US" sz="3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= a </a:t>
            </a: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bx</a:t>
            </a:r>
          </a:p>
        </p:txBody>
      </p:sp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0F429C29-AB7E-4478-9EB8-9E67BD24EBA8}"/>
              </a:ext>
            </a:extLst>
          </p:cNvPr>
          <p:cNvSpPr/>
          <p:nvPr/>
        </p:nvSpPr>
        <p:spPr>
          <a:xfrm>
            <a:off x="6796216" y="4201297"/>
            <a:ext cx="4744995" cy="1346886"/>
          </a:xfrm>
          <a:prstGeom prst="wedgeEllipseCallout">
            <a:avLst>
              <a:gd name="adj1" fmla="val -70529"/>
              <a:gd name="adj2" fmla="val -98050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 ???</a:t>
            </a:r>
          </a:p>
        </p:txBody>
      </p:sp>
      <p:sp>
        <p:nvSpPr>
          <p:cNvPr id="6" name="Wave 5">
            <a:extLst>
              <a:ext uri="{FF2B5EF4-FFF2-40B4-BE49-F238E27FC236}">
                <a16:creationId xmlns:a16="http://schemas.microsoft.com/office/drawing/2014/main" id="{0A9D5A62-46DB-4C05-AE67-47E05709C487}"/>
              </a:ext>
            </a:extLst>
          </p:cNvPr>
          <p:cNvSpPr/>
          <p:nvPr/>
        </p:nvSpPr>
        <p:spPr>
          <a:xfrm>
            <a:off x="630195" y="4695568"/>
            <a:ext cx="5832389" cy="1346886"/>
          </a:xfrm>
          <a:prstGeom prst="wav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Mean or average</a:t>
            </a:r>
          </a:p>
        </p:txBody>
      </p:sp>
    </p:spTree>
    <p:extLst>
      <p:ext uri="{BB962C8B-B14F-4D97-AF65-F5344CB8AC3E}">
        <p14:creationId xmlns:p14="http://schemas.microsoft.com/office/powerpoint/2010/main" val="394036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10" name="Rounded Rectangular Callout 9"/>
          <p:cNvSpPr/>
          <p:nvPr/>
        </p:nvSpPr>
        <p:spPr>
          <a:xfrm>
            <a:off x="5966012" y="797858"/>
            <a:ext cx="1317811" cy="564777"/>
          </a:xfrm>
          <a:prstGeom prst="wedgeRoundRectCallout">
            <a:avLst>
              <a:gd name="adj1" fmla="val -116298"/>
              <a:gd name="adj2" fmla="val -43055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11" name="Rounded Rectangular Callout 10"/>
          <p:cNvSpPr/>
          <p:nvPr/>
        </p:nvSpPr>
        <p:spPr>
          <a:xfrm>
            <a:off x="2142565" y="1846729"/>
            <a:ext cx="1317811" cy="564777"/>
          </a:xfrm>
          <a:prstGeom prst="wedgeRoundRectCallout">
            <a:avLst>
              <a:gd name="adj1" fmla="val -19926"/>
              <a:gd name="adj2" fmla="val -207209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5826312" y="2129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</a:t>
            </a:r>
            <a:r>
              <a:rPr lang="en-US" sz="4000" dirty="0">
                <a:solidFill>
                  <a:schemeClr val="bg1"/>
                </a:solidFill>
              </a:rPr>
              <a:t>log(</a:t>
            </a:r>
            <a:r>
              <a:rPr lang="en-US" sz="4000" dirty="0">
                <a:solidFill>
                  <a:schemeClr val="tx1"/>
                </a:solidFill>
              </a:rPr>
              <a:t>Y</a:t>
            </a:r>
            <a:r>
              <a:rPr lang="en-US" sz="4000" dirty="0">
                <a:solidFill>
                  <a:schemeClr val="bg1"/>
                </a:solidFill>
              </a:rPr>
              <a:t>)</a:t>
            </a:r>
            <a:r>
              <a:rPr lang="en-US" sz="4000" dirty="0">
                <a:solidFill>
                  <a:schemeClr val="tx1"/>
                </a:solidFill>
              </a:rPr>
              <a:t>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88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10" name="Rounded Rectangular Callout 9"/>
          <p:cNvSpPr/>
          <p:nvPr/>
        </p:nvSpPr>
        <p:spPr>
          <a:xfrm>
            <a:off x="5966012" y="797858"/>
            <a:ext cx="1317811" cy="564777"/>
          </a:xfrm>
          <a:prstGeom prst="wedgeRoundRectCallout">
            <a:avLst>
              <a:gd name="adj1" fmla="val -116298"/>
              <a:gd name="adj2" fmla="val -43055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11" name="Rounded Rectangular Callout 10"/>
          <p:cNvSpPr/>
          <p:nvPr/>
        </p:nvSpPr>
        <p:spPr>
          <a:xfrm>
            <a:off x="2142565" y="1846729"/>
            <a:ext cx="1317811" cy="564777"/>
          </a:xfrm>
          <a:prstGeom prst="wedgeRoundRectCallout">
            <a:avLst>
              <a:gd name="adj1" fmla="val -19926"/>
              <a:gd name="adj2" fmla="val -207209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5826312" y="2129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877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5966012" y="797858"/>
            <a:ext cx="1317811" cy="564777"/>
          </a:xfrm>
          <a:prstGeom prst="wedgeRoundRectCallout">
            <a:avLst>
              <a:gd name="adj1" fmla="val -116298"/>
              <a:gd name="adj2" fmla="val -43055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2142565" y="1846729"/>
            <a:ext cx="1317811" cy="564777"/>
          </a:xfrm>
          <a:prstGeom prst="wedgeRoundRectCallout">
            <a:avLst>
              <a:gd name="adj1" fmla="val -19926"/>
              <a:gd name="adj2" fmla="val -207209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2" name="Chevron 1"/>
          <p:cNvSpPr/>
          <p:nvPr/>
        </p:nvSpPr>
        <p:spPr>
          <a:xfrm>
            <a:off x="678180" y="5403924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hevron 6"/>
          <p:cNvSpPr/>
          <p:nvPr/>
        </p:nvSpPr>
        <p:spPr>
          <a:xfrm>
            <a:off x="678180" y="5961977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5826312" y="2129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635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5966012" y="797858"/>
            <a:ext cx="1317811" cy="564777"/>
          </a:xfrm>
          <a:prstGeom prst="wedgeRoundRectCallout">
            <a:avLst>
              <a:gd name="adj1" fmla="val -116298"/>
              <a:gd name="adj2" fmla="val -43055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2" name="Chevron 1"/>
          <p:cNvSpPr/>
          <p:nvPr/>
        </p:nvSpPr>
        <p:spPr>
          <a:xfrm>
            <a:off x="678180" y="5403924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hevron 6"/>
          <p:cNvSpPr/>
          <p:nvPr/>
        </p:nvSpPr>
        <p:spPr>
          <a:xfrm>
            <a:off x="678180" y="5961977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3227294" y="699247"/>
            <a:ext cx="959224" cy="56567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ular Callout 5"/>
          <p:cNvSpPr/>
          <p:nvPr/>
        </p:nvSpPr>
        <p:spPr>
          <a:xfrm>
            <a:off x="2142565" y="1846729"/>
            <a:ext cx="1317811" cy="564777"/>
          </a:xfrm>
          <a:prstGeom prst="wedgeRoundRectCallout">
            <a:avLst>
              <a:gd name="adj1" fmla="val -19926"/>
              <a:gd name="adj2" fmla="val -207209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1" name="Rounded Rectangular Callout 10"/>
          <p:cNvSpPr/>
          <p:nvPr/>
        </p:nvSpPr>
        <p:spPr>
          <a:xfrm>
            <a:off x="5826312" y="2129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60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5966012" y="797858"/>
            <a:ext cx="1317811" cy="564777"/>
          </a:xfrm>
          <a:prstGeom prst="wedgeRoundRectCallout">
            <a:avLst>
              <a:gd name="adj1" fmla="val -116298"/>
              <a:gd name="adj2" fmla="val -43055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2142565" y="1846729"/>
            <a:ext cx="1317811" cy="564777"/>
          </a:xfrm>
          <a:prstGeom prst="wedgeRoundRectCallout">
            <a:avLst>
              <a:gd name="adj1" fmla="val -19926"/>
              <a:gd name="adj2" fmla="val -207209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5826312" y="2129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Chevron 1"/>
          <p:cNvSpPr/>
          <p:nvPr/>
        </p:nvSpPr>
        <p:spPr>
          <a:xfrm>
            <a:off x="678180" y="5403924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hevron 6"/>
          <p:cNvSpPr/>
          <p:nvPr/>
        </p:nvSpPr>
        <p:spPr>
          <a:xfrm>
            <a:off x="678180" y="5961977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584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5966012" y="797858"/>
            <a:ext cx="1317811" cy="564777"/>
          </a:xfrm>
          <a:prstGeom prst="wedgeRoundRectCallout">
            <a:avLst>
              <a:gd name="adj1" fmla="val -116298"/>
              <a:gd name="adj2" fmla="val -43055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2142565" y="1846729"/>
            <a:ext cx="1317811" cy="564777"/>
          </a:xfrm>
          <a:prstGeom prst="wedgeRoundRectCallout">
            <a:avLst>
              <a:gd name="adj1" fmla="val -19926"/>
              <a:gd name="adj2" fmla="val -207209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5826312" y="2129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Chevron 1"/>
          <p:cNvSpPr/>
          <p:nvPr/>
        </p:nvSpPr>
        <p:spPr>
          <a:xfrm>
            <a:off x="678180" y="5403924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hevron 6"/>
          <p:cNvSpPr/>
          <p:nvPr/>
        </p:nvSpPr>
        <p:spPr>
          <a:xfrm>
            <a:off x="678180" y="5961977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2801470" y="26894"/>
            <a:ext cx="1317811" cy="564777"/>
          </a:xfrm>
          <a:prstGeom prst="wedgeRoundRectCallout">
            <a:avLst>
              <a:gd name="adj1" fmla="val 20437"/>
              <a:gd name="adj2" fmla="val 7916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69718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5966012" y="797858"/>
            <a:ext cx="1317811" cy="564777"/>
          </a:xfrm>
          <a:prstGeom prst="wedgeRoundRectCallout">
            <a:avLst>
              <a:gd name="adj1" fmla="val -116298"/>
              <a:gd name="adj2" fmla="val -43055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2142565" y="1846729"/>
            <a:ext cx="1317811" cy="564777"/>
          </a:xfrm>
          <a:prstGeom prst="wedgeRoundRectCallout">
            <a:avLst>
              <a:gd name="adj1" fmla="val -19926"/>
              <a:gd name="adj2" fmla="val -207209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5826312" y="2129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log(Y/t)=a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Chevron 1"/>
          <p:cNvSpPr/>
          <p:nvPr/>
        </p:nvSpPr>
        <p:spPr>
          <a:xfrm>
            <a:off x="678180" y="5403924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hevron 6"/>
          <p:cNvSpPr/>
          <p:nvPr/>
        </p:nvSpPr>
        <p:spPr>
          <a:xfrm>
            <a:off x="678180" y="5961977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2801470" y="26894"/>
            <a:ext cx="1317811" cy="564777"/>
          </a:xfrm>
          <a:prstGeom prst="wedgeRoundRectCallout">
            <a:avLst>
              <a:gd name="adj1" fmla="val 20437"/>
              <a:gd name="adj2" fmla="val 7916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96715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5966012" y="797858"/>
            <a:ext cx="1317811" cy="564777"/>
          </a:xfrm>
          <a:prstGeom prst="wedgeRoundRectCallout">
            <a:avLst>
              <a:gd name="adj1" fmla="val -116298"/>
              <a:gd name="adj2" fmla="val -43055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2142565" y="1846729"/>
            <a:ext cx="1317811" cy="564777"/>
          </a:xfrm>
          <a:prstGeom prst="wedgeRoundRectCallout">
            <a:avLst>
              <a:gd name="adj1" fmla="val -19926"/>
              <a:gd name="adj2" fmla="val -207209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5826312" y="2129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log(Y/t)=a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Chevron 1"/>
          <p:cNvSpPr/>
          <p:nvPr/>
        </p:nvSpPr>
        <p:spPr>
          <a:xfrm>
            <a:off x="678180" y="5403924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hevron 6"/>
          <p:cNvSpPr/>
          <p:nvPr/>
        </p:nvSpPr>
        <p:spPr>
          <a:xfrm>
            <a:off x="678180" y="5961977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2801470" y="26894"/>
            <a:ext cx="1317811" cy="564777"/>
          </a:xfrm>
          <a:prstGeom prst="wedgeRoundRectCallout">
            <a:avLst>
              <a:gd name="adj1" fmla="val 20437"/>
              <a:gd name="adj2" fmla="val 7916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11" name="Rounded Rectangular Callout 10"/>
          <p:cNvSpPr/>
          <p:nvPr/>
        </p:nvSpPr>
        <p:spPr>
          <a:xfrm>
            <a:off x="5826312" y="2891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log(Y)-log(t)=a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329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5966012" y="797858"/>
            <a:ext cx="1317811" cy="564777"/>
          </a:xfrm>
          <a:prstGeom prst="wedgeRoundRectCallout">
            <a:avLst>
              <a:gd name="adj1" fmla="val -116298"/>
              <a:gd name="adj2" fmla="val -43055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2142565" y="1846729"/>
            <a:ext cx="1317811" cy="564777"/>
          </a:xfrm>
          <a:prstGeom prst="wedgeRoundRectCallout">
            <a:avLst>
              <a:gd name="adj1" fmla="val -19926"/>
              <a:gd name="adj2" fmla="val -207209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5826312" y="2129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log(Y/t)=a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Chevron 1"/>
          <p:cNvSpPr/>
          <p:nvPr/>
        </p:nvSpPr>
        <p:spPr>
          <a:xfrm>
            <a:off x="678180" y="5403924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hevron 6"/>
          <p:cNvSpPr/>
          <p:nvPr/>
        </p:nvSpPr>
        <p:spPr>
          <a:xfrm>
            <a:off x="678180" y="5961977"/>
            <a:ext cx="350520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2801470" y="26894"/>
            <a:ext cx="1317811" cy="564777"/>
          </a:xfrm>
          <a:prstGeom prst="wedgeRoundRectCallout">
            <a:avLst>
              <a:gd name="adj1" fmla="val 20437"/>
              <a:gd name="adj2" fmla="val 7916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11" name="Rounded Rectangular Callout 10"/>
          <p:cNvSpPr/>
          <p:nvPr/>
        </p:nvSpPr>
        <p:spPr>
          <a:xfrm>
            <a:off x="5826312" y="2891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log(Y)-log(t)=a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5826312" y="3626223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log(Y)= a +</a:t>
            </a:r>
            <a:r>
              <a:rPr lang="en-US" sz="4000" dirty="0" err="1">
                <a:solidFill>
                  <a:schemeClr val="tx1"/>
                </a:solidFill>
              </a:rPr>
              <a:t>bX+</a:t>
            </a:r>
            <a:r>
              <a:rPr lang="en-US" sz="4000" i="1" dirty="0" err="1">
                <a:solidFill>
                  <a:srgbClr val="00B0F0"/>
                </a:solidFill>
              </a:rPr>
              <a:t>log</a:t>
            </a:r>
            <a:r>
              <a:rPr lang="en-US" sz="4000" i="1" dirty="0">
                <a:solidFill>
                  <a:srgbClr val="00B0F0"/>
                </a:solidFill>
              </a:rPr>
              <a:t>(t)</a:t>
            </a:r>
          </a:p>
        </p:txBody>
      </p:sp>
    </p:spTree>
    <p:extLst>
      <p:ext uri="{BB962C8B-B14F-4D97-AF65-F5344CB8AC3E}">
        <p14:creationId xmlns:p14="http://schemas.microsoft.com/office/powerpoint/2010/main" val="369169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5826312" y="2129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log(Y/t)=a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1" name="Rounded Rectangular Callout 10"/>
          <p:cNvSpPr/>
          <p:nvPr/>
        </p:nvSpPr>
        <p:spPr>
          <a:xfrm>
            <a:off x="5826312" y="2891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log(Y)-log(t)=a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5826312" y="3626223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log(Y)= a +</a:t>
            </a:r>
            <a:r>
              <a:rPr lang="en-US" sz="4000" dirty="0" err="1">
                <a:solidFill>
                  <a:schemeClr val="tx1"/>
                </a:solidFill>
              </a:rPr>
              <a:t>bX+</a:t>
            </a:r>
            <a:r>
              <a:rPr lang="en-US" sz="4000" i="1" dirty="0" err="1">
                <a:solidFill>
                  <a:srgbClr val="00B0F0"/>
                </a:solidFill>
              </a:rPr>
              <a:t>log</a:t>
            </a:r>
            <a:r>
              <a:rPr lang="en-US" sz="4000" i="1" dirty="0">
                <a:solidFill>
                  <a:srgbClr val="00B0F0"/>
                </a:solidFill>
              </a:rPr>
              <a:t>(t)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519953" y="4930587"/>
            <a:ext cx="4258233" cy="564777"/>
          </a:xfrm>
          <a:prstGeom prst="wedgeRoundRectCallout">
            <a:avLst>
              <a:gd name="adj1" fmla="val 99739"/>
              <a:gd name="adj2" fmla="val -197022"/>
              <a:gd name="adj3" fmla="val 16667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Dependent variable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3697195" y="5818092"/>
            <a:ext cx="4258233" cy="564777"/>
          </a:xfrm>
          <a:prstGeom prst="wedgeRoundRectCallout">
            <a:avLst>
              <a:gd name="adj1" fmla="val 65002"/>
              <a:gd name="adj2" fmla="val -355752"/>
              <a:gd name="adj3" fmla="val 16667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Independent variable</a:t>
            </a:r>
          </a:p>
        </p:txBody>
      </p:sp>
    </p:spTree>
    <p:extLst>
      <p:ext uri="{BB962C8B-B14F-4D97-AF65-F5344CB8AC3E}">
        <p14:creationId xmlns:p14="http://schemas.microsoft.com/office/powerpoint/2010/main" val="2587301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9BD02B-3EF4-477A-A5AE-9DA6DA23E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ED1247D-2417-4D86-8A79-EC83073689EE}"/>
              </a:ext>
            </a:extLst>
          </p:cNvPr>
          <p:cNvSpPr/>
          <p:nvPr/>
        </p:nvSpPr>
        <p:spPr>
          <a:xfrm>
            <a:off x="361169" y="5382053"/>
            <a:ext cx="233910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mean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</a:t>
            </a: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147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5826312" y="2129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log(Y/t)=a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1" name="Rounded Rectangular Callout 10"/>
          <p:cNvSpPr/>
          <p:nvPr/>
        </p:nvSpPr>
        <p:spPr>
          <a:xfrm>
            <a:off x="5826312" y="2891117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log(Y)-log(t)=a +</a:t>
            </a:r>
            <a:r>
              <a:rPr lang="en-US" sz="4000" dirty="0" err="1">
                <a:solidFill>
                  <a:schemeClr val="tx1"/>
                </a:solidFill>
              </a:rPr>
              <a:t>bX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5826312" y="3626223"/>
            <a:ext cx="5489388" cy="564777"/>
          </a:xfrm>
          <a:prstGeom prst="wedgeRoundRectCallout">
            <a:avLst>
              <a:gd name="adj1" fmla="val -50232"/>
              <a:gd name="adj2" fmla="val -4827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chemeClr val="tx1"/>
                </a:solidFill>
              </a:rPr>
              <a:t>  log(Y)= a +</a:t>
            </a:r>
            <a:r>
              <a:rPr lang="en-US" sz="4000" dirty="0" err="1">
                <a:solidFill>
                  <a:schemeClr val="tx1"/>
                </a:solidFill>
              </a:rPr>
              <a:t>bX+</a:t>
            </a:r>
            <a:r>
              <a:rPr lang="en-US" sz="4000" i="1" dirty="0" err="1">
                <a:solidFill>
                  <a:srgbClr val="00B0F0"/>
                </a:solidFill>
              </a:rPr>
              <a:t>log</a:t>
            </a:r>
            <a:r>
              <a:rPr lang="en-US" sz="4000" i="1" dirty="0">
                <a:solidFill>
                  <a:srgbClr val="00B0F0"/>
                </a:solidFill>
              </a:rPr>
              <a:t>(t)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519953" y="4930587"/>
            <a:ext cx="4258233" cy="564777"/>
          </a:xfrm>
          <a:prstGeom prst="wedgeRoundRectCallout">
            <a:avLst>
              <a:gd name="adj1" fmla="val 99739"/>
              <a:gd name="adj2" fmla="val -197022"/>
              <a:gd name="adj3" fmla="val 16667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Dependent variable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3697195" y="5818092"/>
            <a:ext cx="4258233" cy="564777"/>
          </a:xfrm>
          <a:prstGeom prst="wedgeRoundRectCallout">
            <a:avLst>
              <a:gd name="adj1" fmla="val 65002"/>
              <a:gd name="adj2" fmla="val -355752"/>
              <a:gd name="adj3" fmla="val 16667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Independent variable</a:t>
            </a:r>
          </a:p>
        </p:txBody>
      </p:sp>
      <p:sp>
        <p:nvSpPr>
          <p:cNvPr id="10" name="Rounded Rectangular Callout 9"/>
          <p:cNvSpPr/>
          <p:nvPr/>
        </p:nvSpPr>
        <p:spPr>
          <a:xfrm>
            <a:off x="9457765" y="5800160"/>
            <a:ext cx="2734233" cy="564777"/>
          </a:xfrm>
          <a:prstGeom prst="wedgeRoundRectCallout">
            <a:avLst>
              <a:gd name="adj1" fmla="val -38933"/>
              <a:gd name="adj2" fmla="val -330355"/>
              <a:gd name="adj3" fmla="val 16667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i="1" dirty="0">
                <a:solidFill>
                  <a:schemeClr val="tx1"/>
                </a:solidFill>
              </a:rPr>
              <a:t>Offset</a:t>
            </a:r>
            <a:r>
              <a:rPr lang="en-US" sz="3200" dirty="0">
                <a:solidFill>
                  <a:schemeClr val="tx1"/>
                </a:solidFill>
              </a:rPr>
              <a:t> variable</a:t>
            </a:r>
          </a:p>
        </p:txBody>
      </p:sp>
    </p:spTree>
    <p:extLst>
      <p:ext uri="{BB962C8B-B14F-4D97-AF65-F5344CB8AC3E}">
        <p14:creationId xmlns:p14="http://schemas.microsoft.com/office/powerpoint/2010/main" val="132579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548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381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58094" b="57963"/>
          <a:stretch/>
        </p:blipFill>
        <p:spPr>
          <a:xfrm>
            <a:off x="-1" y="0"/>
            <a:ext cx="121539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98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0109" t="19710" r="41413" b="37005"/>
          <a:stretch/>
        </p:blipFill>
        <p:spPr>
          <a:xfrm>
            <a:off x="2832100" y="685799"/>
            <a:ext cx="7061200" cy="6037056"/>
          </a:xfrm>
          <a:prstGeom prst="rect">
            <a:avLst/>
          </a:prstGeom>
          <a:ln>
            <a:solidFill>
              <a:srgbClr val="7030A0"/>
            </a:solidFill>
          </a:ln>
        </p:spPr>
      </p:pic>
    </p:spTree>
    <p:extLst>
      <p:ext uri="{BB962C8B-B14F-4D97-AF65-F5344CB8AC3E}">
        <p14:creationId xmlns:p14="http://schemas.microsoft.com/office/powerpoint/2010/main" val="303810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0109" t="19710" r="41413" b="37005"/>
          <a:stretch/>
        </p:blipFill>
        <p:spPr>
          <a:xfrm>
            <a:off x="2832100" y="685799"/>
            <a:ext cx="7061200" cy="6037056"/>
          </a:xfrm>
          <a:prstGeom prst="rect">
            <a:avLst/>
          </a:prstGeom>
          <a:ln>
            <a:solidFill>
              <a:srgbClr val="7030A0"/>
            </a:solidFill>
          </a:ln>
        </p:spPr>
      </p:pic>
      <p:cxnSp>
        <p:nvCxnSpPr>
          <p:cNvPr id="4" name="Straight Arrow Connector 3"/>
          <p:cNvCxnSpPr/>
          <p:nvPr/>
        </p:nvCxnSpPr>
        <p:spPr>
          <a:xfrm flipH="1" flipV="1">
            <a:off x="4292600" y="1955800"/>
            <a:ext cx="6172200" cy="163830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6502400" y="1524000"/>
            <a:ext cx="3962400" cy="34290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52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0109" t="19710" r="41413" b="37005"/>
          <a:stretch/>
        </p:blipFill>
        <p:spPr>
          <a:xfrm>
            <a:off x="2832100" y="685799"/>
            <a:ext cx="7061200" cy="6037056"/>
          </a:xfrm>
          <a:prstGeom prst="rect">
            <a:avLst/>
          </a:prstGeom>
          <a:ln>
            <a:solidFill>
              <a:srgbClr val="7030A0"/>
            </a:solidFill>
          </a:ln>
        </p:spPr>
      </p:pic>
      <p:cxnSp>
        <p:nvCxnSpPr>
          <p:cNvPr id="4" name="Straight Arrow Connector 3"/>
          <p:cNvCxnSpPr/>
          <p:nvPr/>
        </p:nvCxnSpPr>
        <p:spPr>
          <a:xfrm flipH="1" flipV="1">
            <a:off x="4292600" y="1955800"/>
            <a:ext cx="6172200" cy="163830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6502400" y="1524000"/>
            <a:ext cx="3962400" cy="34290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 flipV="1">
            <a:off x="6502400" y="3200400"/>
            <a:ext cx="3962400" cy="30353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8958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0109" t="19710" r="41413" b="37005"/>
          <a:stretch/>
        </p:blipFill>
        <p:spPr>
          <a:xfrm>
            <a:off x="2832100" y="685799"/>
            <a:ext cx="7061200" cy="6037056"/>
          </a:xfrm>
          <a:prstGeom prst="rect">
            <a:avLst/>
          </a:prstGeom>
          <a:ln>
            <a:solidFill>
              <a:srgbClr val="7030A0"/>
            </a:solidFill>
          </a:ln>
        </p:spPr>
      </p:pic>
      <p:cxnSp>
        <p:nvCxnSpPr>
          <p:cNvPr id="4" name="Straight Arrow Connector 3"/>
          <p:cNvCxnSpPr/>
          <p:nvPr/>
        </p:nvCxnSpPr>
        <p:spPr>
          <a:xfrm flipH="1" flipV="1">
            <a:off x="4292600" y="1955800"/>
            <a:ext cx="6172200" cy="163830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6502400" y="1524000"/>
            <a:ext cx="3962400" cy="34290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 flipV="1">
            <a:off x="6502400" y="3200400"/>
            <a:ext cx="3962400" cy="30353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3357729" y="1866900"/>
            <a:ext cx="93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sum_d1</a:t>
            </a:r>
          </a:p>
        </p:txBody>
      </p:sp>
      <p:sp>
        <p:nvSpPr>
          <p:cNvPr id="8" name="Rectangle 7"/>
          <p:cNvSpPr/>
          <p:nvPr/>
        </p:nvSpPr>
        <p:spPr>
          <a:xfrm>
            <a:off x="5360414" y="1866900"/>
            <a:ext cx="8486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err="1">
                <a:solidFill>
                  <a:srgbClr val="FF0000"/>
                </a:solidFill>
              </a:rPr>
              <a:t>i.group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63772" y="3181866"/>
            <a:ext cx="8386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offset_</a:t>
            </a:r>
          </a:p>
        </p:txBody>
      </p:sp>
    </p:spTree>
    <p:extLst>
      <p:ext uri="{BB962C8B-B14F-4D97-AF65-F5344CB8AC3E}">
        <p14:creationId xmlns:p14="http://schemas.microsoft.com/office/powerpoint/2010/main" val="127635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209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5029200" y="863600"/>
            <a:ext cx="406400" cy="254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87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A2F7C3-C3F9-4FA4-81F5-5FC83DC91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DDCF5A-4B13-45E4-9F0F-AD8FEE66DED7}"/>
              </a:ext>
            </a:extLst>
          </p:cNvPr>
          <p:cNvSpPr/>
          <p:nvPr/>
        </p:nvSpPr>
        <p:spPr>
          <a:xfrm>
            <a:off x="451775" y="5357339"/>
            <a:ext cx="22140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reg </a:t>
            </a:r>
            <a:r>
              <a:rPr lang="en-US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</a:t>
            </a:r>
            <a:endParaRPr lang="en-US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97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9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108090"/>
              </p:ext>
            </p:extLst>
          </p:nvPr>
        </p:nvGraphicFramePr>
        <p:xfrm>
          <a:off x="415925" y="124571"/>
          <a:ext cx="11193368" cy="65911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9863">
                  <a:extLst>
                    <a:ext uri="{9D8B030D-6E8A-4147-A177-3AD203B41FA5}">
                      <a16:colId xmlns:a16="http://schemas.microsoft.com/office/drawing/2014/main" val="3232758729"/>
                    </a:ext>
                  </a:extLst>
                </a:gridCol>
                <a:gridCol w="98612">
                  <a:extLst>
                    <a:ext uri="{9D8B030D-6E8A-4147-A177-3AD203B41FA5}">
                      <a16:colId xmlns:a16="http://schemas.microsoft.com/office/drawing/2014/main" val="3236536531"/>
                    </a:ext>
                  </a:extLst>
                </a:gridCol>
                <a:gridCol w="2124635">
                  <a:extLst>
                    <a:ext uri="{9D8B030D-6E8A-4147-A177-3AD203B41FA5}">
                      <a16:colId xmlns:a16="http://schemas.microsoft.com/office/drawing/2014/main" val="4245269994"/>
                    </a:ext>
                  </a:extLst>
                </a:gridCol>
                <a:gridCol w="3424518">
                  <a:extLst>
                    <a:ext uri="{9D8B030D-6E8A-4147-A177-3AD203B41FA5}">
                      <a16:colId xmlns:a16="http://schemas.microsoft.com/office/drawing/2014/main" val="2490358544"/>
                    </a:ext>
                  </a:extLst>
                </a:gridCol>
                <a:gridCol w="1048870">
                  <a:extLst>
                    <a:ext uri="{9D8B030D-6E8A-4147-A177-3AD203B41FA5}">
                      <a16:colId xmlns:a16="http://schemas.microsoft.com/office/drawing/2014/main" val="606682463"/>
                    </a:ext>
                  </a:extLst>
                </a:gridCol>
                <a:gridCol w="3103284">
                  <a:extLst>
                    <a:ext uri="{9D8B030D-6E8A-4147-A177-3AD203B41FA5}">
                      <a16:colId xmlns:a16="http://schemas.microsoft.com/office/drawing/2014/main" val="288904694"/>
                    </a:ext>
                  </a:extLst>
                </a:gridCol>
                <a:gridCol w="993586">
                  <a:extLst>
                    <a:ext uri="{9D8B030D-6E8A-4147-A177-3AD203B41FA5}">
                      <a16:colId xmlns:a16="http://schemas.microsoft.com/office/drawing/2014/main" val="2655841246"/>
                    </a:ext>
                  </a:extLst>
                </a:gridCol>
              </a:tblGrid>
              <a:tr h="82296">
                <a:tc gridSpan="3"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1231418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Study group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17602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340406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49629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Sex of participant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6874808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Female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0735896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Male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(0.93, 1.07)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0.943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0.786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031538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Occupation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2053794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None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550324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Service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1.07 (0.97, 1.17)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0.182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(0.94, 1.13)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0.542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4560339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Business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(0.94, 1.11)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0.602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(0.93, 1.09)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0.906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0078905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Age in year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260763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&lt;30Y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89939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&gt;=30Y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(0.95, 1.08)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0.693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1.08)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0.823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8034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92402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BMI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(1.02, 1.04)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(1, 1.01)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0.557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113659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SES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8468185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Rich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2180582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Middle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0.96 (0.89, 1.04)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0.335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(0.92, 1.07)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0.846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0513692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Poor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(0.89, 1.06)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0.498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(0.92, 1.1)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0.938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9611468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Hemoglobin status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0.83 (0.81, 0.84)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(0.96, 1.03)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0.883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0058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840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97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7368039"/>
              </p:ext>
            </p:extLst>
          </p:nvPr>
        </p:nvGraphicFramePr>
        <p:xfrm>
          <a:off x="415925" y="124571"/>
          <a:ext cx="11193368" cy="65911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9863">
                  <a:extLst>
                    <a:ext uri="{9D8B030D-6E8A-4147-A177-3AD203B41FA5}">
                      <a16:colId xmlns:a16="http://schemas.microsoft.com/office/drawing/2014/main" val="3232758729"/>
                    </a:ext>
                  </a:extLst>
                </a:gridCol>
                <a:gridCol w="98612">
                  <a:extLst>
                    <a:ext uri="{9D8B030D-6E8A-4147-A177-3AD203B41FA5}">
                      <a16:colId xmlns:a16="http://schemas.microsoft.com/office/drawing/2014/main" val="3236536531"/>
                    </a:ext>
                  </a:extLst>
                </a:gridCol>
                <a:gridCol w="2124635">
                  <a:extLst>
                    <a:ext uri="{9D8B030D-6E8A-4147-A177-3AD203B41FA5}">
                      <a16:colId xmlns:a16="http://schemas.microsoft.com/office/drawing/2014/main" val="4245269994"/>
                    </a:ext>
                  </a:extLst>
                </a:gridCol>
                <a:gridCol w="3424518">
                  <a:extLst>
                    <a:ext uri="{9D8B030D-6E8A-4147-A177-3AD203B41FA5}">
                      <a16:colId xmlns:a16="http://schemas.microsoft.com/office/drawing/2014/main" val="2490358544"/>
                    </a:ext>
                  </a:extLst>
                </a:gridCol>
                <a:gridCol w="1048870">
                  <a:extLst>
                    <a:ext uri="{9D8B030D-6E8A-4147-A177-3AD203B41FA5}">
                      <a16:colId xmlns:a16="http://schemas.microsoft.com/office/drawing/2014/main" val="606682463"/>
                    </a:ext>
                  </a:extLst>
                </a:gridCol>
                <a:gridCol w="3103284">
                  <a:extLst>
                    <a:ext uri="{9D8B030D-6E8A-4147-A177-3AD203B41FA5}">
                      <a16:colId xmlns:a16="http://schemas.microsoft.com/office/drawing/2014/main" val="288904694"/>
                    </a:ext>
                  </a:extLst>
                </a:gridCol>
                <a:gridCol w="993586">
                  <a:extLst>
                    <a:ext uri="{9D8B030D-6E8A-4147-A177-3AD203B41FA5}">
                      <a16:colId xmlns:a16="http://schemas.microsoft.com/office/drawing/2014/main" val="2655841246"/>
                    </a:ext>
                  </a:extLst>
                </a:gridCol>
              </a:tblGrid>
              <a:tr h="82296">
                <a:tc gridSpan="3"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1231418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Study group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17602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340406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49629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Sex of participant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6874808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Female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0735896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Male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(0.93, 1.07)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0.943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0.786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031538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Occupation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2053794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None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550324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Service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1.07 (0.97, 1.17)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0.182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(0.94, 1.13)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0.542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4560339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Business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(0.94, 1.11)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0.602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(0.93, 1.09)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0.906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0078905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Age in year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260763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&lt;30Y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89939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&gt;=30Y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(0.95, 1.08)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0.693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1.08)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0.823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8034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92402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BMI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(1.02, 1.04)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(1, 1.01)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0.557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113659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SES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8468185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Rich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2180582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Middle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0.96 (0.89, 1.04)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0.335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(0.92, 1.07)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0.846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0513692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Poor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(0.89, 1.06)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0.498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(0.92, 1.1)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0.938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9611468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Hemoglobin status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0.83 (0.81, 0.84)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(0.96, 1.03)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0.883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0058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400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1787218"/>
              </p:ext>
            </p:extLst>
          </p:nvPr>
        </p:nvGraphicFramePr>
        <p:xfrm>
          <a:off x="415925" y="124571"/>
          <a:ext cx="11193368" cy="65911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9863">
                  <a:extLst>
                    <a:ext uri="{9D8B030D-6E8A-4147-A177-3AD203B41FA5}">
                      <a16:colId xmlns:a16="http://schemas.microsoft.com/office/drawing/2014/main" val="3232758729"/>
                    </a:ext>
                  </a:extLst>
                </a:gridCol>
                <a:gridCol w="98612">
                  <a:extLst>
                    <a:ext uri="{9D8B030D-6E8A-4147-A177-3AD203B41FA5}">
                      <a16:colId xmlns:a16="http://schemas.microsoft.com/office/drawing/2014/main" val="3236536531"/>
                    </a:ext>
                  </a:extLst>
                </a:gridCol>
                <a:gridCol w="2124635">
                  <a:extLst>
                    <a:ext uri="{9D8B030D-6E8A-4147-A177-3AD203B41FA5}">
                      <a16:colId xmlns:a16="http://schemas.microsoft.com/office/drawing/2014/main" val="4245269994"/>
                    </a:ext>
                  </a:extLst>
                </a:gridCol>
                <a:gridCol w="3424518">
                  <a:extLst>
                    <a:ext uri="{9D8B030D-6E8A-4147-A177-3AD203B41FA5}">
                      <a16:colId xmlns:a16="http://schemas.microsoft.com/office/drawing/2014/main" val="2490358544"/>
                    </a:ext>
                  </a:extLst>
                </a:gridCol>
                <a:gridCol w="1048870">
                  <a:extLst>
                    <a:ext uri="{9D8B030D-6E8A-4147-A177-3AD203B41FA5}">
                      <a16:colId xmlns:a16="http://schemas.microsoft.com/office/drawing/2014/main" val="606682463"/>
                    </a:ext>
                  </a:extLst>
                </a:gridCol>
                <a:gridCol w="3103284">
                  <a:extLst>
                    <a:ext uri="{9D8B030D-6E8A-4147-A177-3AD203B41FA5}">
                      <a16:colId xmlns:a16="http://schemas.microsoft.com/office/drawing/2014/main" val="288904694"/>
                    </a:ext>
                  </a:extLst>
                </a:gridCol>
                <a:gridCol w="993586">
                  <a:extLst>
                    <a:ext uri="{9D8B030D-6E8A-4147-A177-3AD203B41FA5}">
                      <a16:colId xmlns:a16="http://schemas.microsoft.com/office/drawing/2014/main" val="2655841246"/>
                    </a:ext>
                  </a:extLst>
                </a:gridCol>
              </a:tblGrid>
              <a:tr h="82296">
                <a:tc gridSpan="3"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1231418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Study group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17602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340406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49629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Sex of participant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6874808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Female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0735896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Male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(0.93, 1.07)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0.943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0.786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031538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Occupation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2053794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None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550324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Service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1.07 (0.97, 1.17)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0.182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(0.94, 1.13)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0.542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4560339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Business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(0.94, 1.11)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0.602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(0.93, 1.09)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0.906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0078905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Age in year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260763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&lt;30Y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89939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&gt;=30Y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(0.95, 1.08)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0.693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1.08)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0.823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8034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92402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BMI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(1.02, 1.04)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(1, 1.01)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0.557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113659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8468185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Rich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2180582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Middle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0.96 (0.89, 1.04)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0.335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(0.92, 1.07)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0.846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0513692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Poor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(0.89, 1.06)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0.498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(0.92, 1.1)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0.938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9611468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Hemoglobin status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0.83 (0.81, 0.84)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(0.96, 1.03)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0.883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0058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818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22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935934"/>
              </p:ext>
            </p:extLst>
          </p:nvPr>
        </p:nvGraphicFramePr>
        <p:xfrm>
          <a:off x="415925" y="124571"/>
          <a:ext cx="11193368" cy="65911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9863">
                  <a:extLst>
                    <a:ext uri="{9D8B030D-6E8A-4147-A177-3AD203B41FA5}">
                      <a16:colId xmlns:a16="http://schemas.microsoft.com/office/drawing/2014/main" val="3232758729"/>
                    </a:ext>
                  </a:extLst>
                </a:gridCol>
                <a:gridCol w="98612">
                  <a:extLst>
                    <a:ext uri="{9D8B030D-6E8A-4147-A177-3AD203B41FA5}">
                      <a16:colId xmlns:a16="http://schemas.microsoft.com/office/drawing/2014/main" val="3236536531"/>
                    </a:ext>
                  </a:extLst>
                </a:gridCol>
                <a:gridCol w="2124635">
                  <a:extLst>
                    <a:ext uri="{9D8B030D-6E8A-4147-A177-3AD203B41FA5}">
                      <a16:colId xmlns:a16="http://schemas.microsoft.com/office/drawing/2014/main" val="4245269994"/>
                    </a:ext>
                  </a:extLst>
                </a:gridCol>
                <a:gridCol w="3424518">
                  <a:extLst>
                    <a:ext uri="{9D8B030D-6E8A-4147-A177-3AD203B41FA5}">
                      <a16:colId xmlns:a16="http://schemas.microsoft.com/office/drawing/2014/main" val="2490358544"/>
                    </a:ext>
                  </a:extLst>
                </a:gridCol>
                <a:gridCol w="1048870">
                  <a:extLst>
                    <a:ext uri="{9D8B030D-6E8A-4147-A177-3AD203B41FA5}">
                      <a16:colId xmlns:a16="http://schemas.microsoft.com/office/drawing/2014/main" val="606682463"/>
                    </a:ext>
                  </a:extLst>
                </a:gridCol>
                <a:gridCol w="3103284">
                  <a:extLst>
                    <a:ext uri="{9D8B030D-6E8A-4147-A177-3AD203B41FA5}">
                      <a16:colId xmlns:a16="http://schemas.microsoft.com/office/drawing/2014/main" val="288904694"/>
                    </a:ext>
                  </a:extLst>
                </a:gridCol>
                <a:gridCol w="993586">
                  <a:extLst>
                    <a:ext uri="{9D8B030D-6E8A-4147-A177-3AD203B41FA5}">
                      <a16:colId xmlns:a16="http://schemas.microsoft.com/office/drawing/2014/main" val="2655841246"/>
                    </a:ext>
                  </a:extLst>
                </a:gridCol>
              </a:tblGrid>
              <a:tr h="82296">
                <a:tc gridSpan="3"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1231418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Study group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17602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340406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49629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Sex of participant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6874808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Female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0735896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(0.93, 1.07)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0.786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031538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Occupation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2053794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None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550324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Service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1.07 (0.97, 1.17)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0.182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(0.94, 1.13)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0.542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4560339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Business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(0.94, 1.11)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0.602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(0.93, 1.09)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0.906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0078905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Age in year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260763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&lt;30Y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89939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&gt;=30Y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(0.95, 1.08)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0.693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1.08)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0.823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8034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92402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BMI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(1.02, 1.04)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(1.00, 1.01)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0.557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113659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8468185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Rich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2180582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Middle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0.96 (0.89, 1.04)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0.335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(0.92, 1.07)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0.846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0513692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Poor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(0.89, 1.06)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0.498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(0.92, 1.10)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0.938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9611468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Hemoglobin status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0.83 (0.81, 0.84)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(0.96, 1.03)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0.883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0058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8421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15925" y="124571"/>
          <a:ext cx="11193368" cy="65911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9863">
                  <a:extLst>
                    <a:ext uri="{9D8B030D-6E8A-4147-A177-3AD203B41FA5}">
                      <a16:colId xmlns:a16="http://schemas.microsoft.com/office/drawing/2014/main" val="3232758729"/>
                    </a:ext>
                  </a:extLst>
                </a:gridCol>
                <a:gridCol w="98612">
                  <a:extLst>
                    <a:ext uri="{9D8B030D-6E8A-4147-A177-3AD203B41FA5}">
                      <a16:colId xmlns:a16="http://schemas.microsoft.com/office/drawing/2014/main" val="3236536531"/>
                    </a:ext>
                  </a:extLst>
                </a:gridCol>
                <a:gridCol w="2124635">
                  <a:extLst>
                    <a:ext uri="{9D8B030D-6E8A-4147-A177-3AD203B41FA5}">
                      <a16:colId xmlns:a16="http://schemas.microsoft.com/office/drawing/2014/main" val="4245269994"/>
                    </a:ext>
                  </a:extLst>
                </a:gridCol>
                <a:gridCol w="3424518">
                  <a:extLst>
                    <a:ext uri="{9D8B030D-6E8A-4147-A177-3AD203B41FA5}">
                      <a16:colId xmlns:a16="http://schemas.microsoft.com/office/drawing/2014/main" val="2490358544"/>
                    </a:ext>
                  </a:extLst>
                </a:gridCol>
                <a:gridCol w="1048870">
                  <a:extLst>
                    <a:ext uri="{9D8B030D-6E8A-4147-A177-3AD203B41FA5}">
                      <a16:colId xmlns:a16="http://schemas.microsoft.com/office/drawing/2014/main" val="606682463"/>
                    </a:ext>
                  </a:extLst>
                </a:gridCol>
                <a:gridCol w="3103284">
                  <a:extLst>
                    <a:ext uri="{9D8B030D-6E8A-4147-A177-3AD203B41FA5}">
                      <a16:colId xmlns:a16="http://schemas.microsoft.com/office/drawing/2014/main" val="288904694"/>
                    </a:ext>
                  </a:extLst>
                </a:gridCol>
                <a:gridCol w="993586">
                  <a:extLst>
                    <a:ext uri="{9D8B030D-6E8A-4147-A177-3AD203B41FA5}">
                      <a16:colId xmlns:a16="http://schemas.microsoft.com/office/drawing/2014/main" val="2655841246"/>
                    </a:ext>
                  </a:extLst>
                </a:gridCol>
              </a:tblGrid>
              <a:tr h="82296">
                <a:tc gridSpan="3"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1231418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Study group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17602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340406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49629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Sex of participant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6874808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Female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0735896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(0.93, 1.07)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0.786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031538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Occupation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2053794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None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550324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Service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1.07 (0.97, 1.17)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0.182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(0.94, 1.13)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0.542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4560339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Business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(0.94, 1.11)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0.602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(0.93, 1.09)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0.906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0078905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Age in year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260763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&lt;30Y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89939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&gt;=30Y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(0.95, 1.08)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0.693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1.08)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0.823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8034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92402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BMI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(1.02, 1.04)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(1.00, 1.01)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0.557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1136597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8468185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Rich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2180582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Middle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0.96 (0.89, 1.04)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0.335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(0.92, 1.07)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0.846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0513692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Poor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(0.89, 1.06)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0.498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(0.92, 1.10)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0.938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9611468"/>
                  </a:ext>
                </a:extLst>
              </a:tr>
              <a:tr h="8229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Hemoglobin status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0.83 (0.81, 0.84)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(0.96, 1.03)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0.883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0058945"/>
                  </a:ext>
                </a:extLst>
              </a:tr>
            </a:tbl>
          </a:graphicData>
        </a:graphic>
      </p:graphicFrame>
      <p:sp>
        <p:nvSpPr>
          <p:cNvPr id="3" name="Rectangle: Rounded Corners 1">
            <a:extLst>
              <a:ext uri="{FF2B5EF4-FFF2-40B4-BE49-F238E27FC236}">
                <a16:creationId xmlns:a16="http://schemas.microsoft.com/office/drawing/2014/main" id="{2F6C7CB9-82B2-4BFD-90D7-5D71F59C639C}"/>
              </a:ext>
            </a:extLst>
          </p:cNvPr>
          <p:cNvSpPr/>
          <p:nvPr/>
        </p:nvSpPr>
        <p:spPr>
          <a:xfrm>
            <a:off x="-1" y="3136605"/>
            <a:ext cx="11897833" cy="264750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US" sz="2800" dirty="0" smtClean="0">
                <a:solidFill>
                  <a:schemeClr val="tx1"/>
                </a:solidFill>
              </a:rPr>
              <a:t>The unadjusted and adjusted incidence rate ratios were given in the Table ##. After adjusting the relevant covariates, </a:t>
            </a:r>
            <a:r>
              <a:rPr lang="en-US" sz="2800" dirty="0" smtClean="0">
                <a:solidFill>
                  <a:srgbClr val="7030A0"/>
                </a:solidFill>
              </a:rPr>
              <a:t>t</a:t>
            </a:r>
            <a:r>
              <a:rPr lang="en-US" sz="2800" dirty="0">
                <a:solidFill>
                  <a:srgbClr val="7030A0"/>
                </a:solidFill>
              </a:rPr>
              <a:t>he incidence </a:t>
            </a:r>
            <a:r>
              <a:rPr lang="en-US" sz="2800" dirty="0" smtClean="0">
                <a:solidFill>
                  <a:srgbClr val="7030A0"/>
                </a:solidFill>
              </a:rPr>
              <a:t>rate of </a:t>
            </a:r>
            <a:r>
              <a:rPr lang="en-US" sz="2800" dirty="0" err="1" smtClean="0">
                <a:solidFill>
                  <a:srgbClr val="7030A0"/>
                </a:solidFill>
              </a:rPr>
              <a:t>C.jejuni</a:t>
            </a:r>
            <a:r>
              <a:rPr lang="en-US" sz="2800" dirty="0" smtClean="0">
                <a:solidFill>
                  <a:srgbClr val="7030A0"/>
                </a:solidFill>
              </a:rPr>
              <a:t>/coli infection </a:t>
            </a:r>
            <a:r>
              <a:rPr lang="en-US" sz="2800" dirty="0">
                <a:solidFill>
                  <a:srgbClr val="7030A0"/>
                </a:solidFill>
              </a:rPr>
              <a:t>was 2.34 </a:t>
            </a:r>
            <a:r>
              <a:rPr lang="en-US" sz="2800" dirty="0" smtClean="0">
                <a:solidFill>
                  <a:srgbClr val="7030A0"/>
                </a:solidFill>
              </a:rPr>
              <a:t>[IRR: 2.34 (95% CI: 2.06</a:t>
            </a:r>
            <a:r>
              <a:rPr lang="en-US" sz="2800" dirty="0">
                <a:solidFill>
                  <a:srgbClr val="7030A0"/>
                </a:solidFill>
              </a:rPr>
              <a:t>, 2.65</a:t>
            </a:r>
            <a:r>
              <a:rPr lang="en-US" sz="2800" dirty="0" smtClean="0">
                <a:solidFill>
                  <a:srgbClr val="7030A0"/>
                </a:solidFill>
              </a:rPr>
              <a:t>); p-value&lt;0.001] time in the exposed group compare to the unexposed group </a:t>
            </a:r>
            <a:r>
              <a:rPr lang="en-US" sz="2800" dirty="0" smtClean="0">
                <a:solidFill>
                  <a:schemeClr val="tx1"/>
                </a:solidFill>
              </a:rPr>
              <a:t>which indicates that the exposure was significantly associated with </a:t>
            </a:r>
            <a:r>
              <a:rPr lang="en-US" sz="2800" dirty="0" err="1" smtClean="0">
                <a:solidFill>
                  <a:schemeClr val="tx1"/>
                </a:solidFill>
              </a:rPr>
              <a:t>C.jejuni</a:t>
            </a:r>
            <a:r>
              <a:rPr lang="en-US" sz="2800" dirty="0" smtClean="0">
                <a:solidFill>
                  <a:schemeClr val="tx1"/>
                </a:solidFill>
              </a:rPr>
              <a:t>/coli.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691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4428" y="198780"/>
            <a:ext cx="12014791" cy="559596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objective of this study to identify the incidence rate of  </a:t>
            </a:r>
            <a:r>
              <a:rPr lang="en-US" sz="4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Campylobacter </a:t>
            </a:r>
            <a:r>
              <a:rPr lang="en-US" sz="4000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jejuni</a:t>
            </a:r>
            <a:r>
              <a:rPr lang="en-US" sz="4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/coli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Clostridium difficile, EAEC, </a:t>
            </a:r>
            <a:r>
              <a:rPr lang="en-US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aEPEC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tEPEC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LT-ETEC, ST-ETEC, </a:t>
            </a:r>
            <a:r>
              <a:rPr lang="en-US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Shigella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/EIEC, </a:t>
            </a:r>
            <a:r>
              <a:rPr lang="en-US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Astrovirus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</a:t>
            </a:r>
            <a:r>
              <a:rPr lang="en-US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Sapovirus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infection in the exposed group compare to the unexposed group. </a:t>
            </a:r>
          </a:p>
          <a:p>
            <a:pPr>
              <a:lnSpc>
                <a:spcPct val="150000"/>
              </a:lnSpc>
            </a:pPr>
            <a:endParaRPr lang="en-US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94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895908" y="564376"/>
            <a:ext cx="2970028" cy="6125267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Campylobacter </a:t>
            </a:r>
            <a:r>
              <a:rPr lang="en-US" sz="2400" i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jejuni</a:t>
            </a:r>
            <a:r>
              <a:rPr lang="en-US" sz="2400" i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/coli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Clostridium difficile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EAEC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aEPEC</a:t>
            </a:r>
            <a:endParaRPr lang="en-US" sz="2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tEPEC</a:t>
            </a:r>
            <a:endParaRPr lang="en-US" sz="2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LT-ETEC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ST-ETEC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Shigella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/EIEC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Astrovirus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Sapovirus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1F3109DC-1A6D-4818-AC31-55E1C336CA54}"/>
              </a:ext>
            </a:extLst>
          </p:cNvPr>
          <p:cNvSpPr/>
          <p:nvPr/>
        </p:nvSpPr>
        <p:spPr>
          <a:xfrm>
            <a:off x="935665" y="3136059"/>
            <a:ext cx="2807623" cy="1143174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Exposure</a:t>
            </a:r>
            <a:endParaRPr lang="en-US" sz="28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6BBC97D-8E38-4ADA-825F-D3E770D7360E}"/>
              </a:ext>
            </a:extLst>
          </p:cNvPr>
          <p:cNvCxnSpPr>
            <a:stCxn id="60" idx="6"/>
            <a:endCxn id="2" idx="1"/>
          </p:cNvCxnSpPr>
          <p:nvPr/>
        </p:nvCxnSpPr>
        <p:spPr>
          <a:xfrm flipV="1">
            <a:off x="3743288" y="3627010"/>
            <a:ext cx="5152620" cy="806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 rot="20378657">
            <a:off x="2351550" y="1107190"/>
            <a:ext cx="5383653" cy="369332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none">
            <a:spAutoFit/>
          </a:bodyPr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age, sex, occupation, BMI, SES, Hemoglobin status</a:t>
            </a:r>
            <a:endParaRPr lang="en-US" dirty="0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16BBC97D-8E38-4ADA-825F-D3E770D7360E}"/>
              </a:ext>
            </a:extLst>
          </p:cNvPr>
          <p:cNvCxnSpPr>
            <a:stCxn id="6" idx="2"/>
            <a:endCxn id="2" idx="1"/>
          </p:cNvCxnSpPr>
          <p:nvPr/>
        </p:nvCxnSpPr>
        <p:spPr>
          <a:xfrm>
            <a:off x="5107613" y="1464990"/>
            <a:ext cx="3788295" cy="21620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60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81C0728-B085-4AD4-865E-4D76E58E72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869DE-85F7-485C-838D-2EB03F626E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06E64F-C4F3-4E76-9CCC-A7FD1E412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DD33AC7-44DF-4DAE-8B2F-B516089AF598}"/>
              </a:ext>
            </a:extLst>
          </p:cNvPr>
          <p:cNvSpPr/>
          <p:nvPr/>
        </p:nvSpPr>
        <p:spPr>
          <a:xfrm>
            <a:off x="534589" y="5394410"/>
            <a:ext cx="350288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</a:rPr>
              <a:t>tab </a:t>
            </a:r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covid</a:t>
            </a:r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22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4428" y="198780"/>
            <a:ext cx="12014791" cy="559596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objective of this study to identify </a:t>
            </a:r>
            <a:r>
              <a:rPr lang="en-US" sz="4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incidence rate of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</a:t>
            </a:r>
            <a:r>
              <a:rPr lang="en-US" sz="4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Campylobacter </a:t>
            </a:r>
            <a:r>
              <a:rPr lang="en-US" sz="4000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jejuni</a:t>
            </a:r>
            <a:r>
              <a:rPr lang="en-US" sz="4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/coli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Clostridium difficile, EAEC, </a:t>
            </a:r>
            <a:r>
              <a:rPr lang="en-US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aEPEC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tEPEC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LT-ETEC, ST-ETEC, </a:t>
            </a:r>
            <a:r>
              <a:rPr lang="en-US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Shigella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/EIEC, </a:t>
            </a:r>
            <a:r>
              <a:rPr lang="en-US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Astrovirus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</a:t>
            </a:r>
            <a:r>
              <a:rPr lang="en-US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Sapovirus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infection in </a:t>
            </a:r>
            <a:r>
              <a:rPr lang="en-US" sz="4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exposed group compare to the unexposed group</a:t>
            </a:r>
            <a:r>
              <a:rPr lang="en-US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  <a:p>
            <a:pPr>
              <a:lnSpc>
                <a:spcPct val="150000"/>
              </a:lnSpc>
            </a:pPr>
            <a:endParaRPr lang="en-US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539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18353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2379923"/>
              </p:ext>
            </p:extLst>
          </p:nvPr>
        </p:nvGraphicFramePr>
        <p:xfrm>
          <a:off x="241301" y="1220752"/>
          <a:ext cx="11537949" cy="4405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19984">
                  <a:extLst>
                    <a:ext uri="{9D8B030D-6E8A-4147-A177-3AD203B41FA5}">
                      <a16:colId xmlns:a16="http://schemas.microsoft.com/office/drawing/2014/main" val="3073548098"/>
                    </a:ext>
                  </a:extLst>
                </a:gridCol>
                <a:gridCol w="3407677">
                  <a:extLst>
                    <a:ext uri="{9D8B030D-6E8A-4147-A177-3AD203B41FA5}">
                      <a16:colId xmlns:a16="http://schemas.microsoft.com/office/drawing/2014/main" val="2731141953"/>
                    </a:ext>
                  </a:extLst>
                </a:gridCol>
                <a:gridCol w="1123545">
                  <a:extLst>
                    <a:ext uri="{9D8B030D-6E8A-4147-A177-3AD203B41FA5}">
                      <a16:colId xmlns:a16="http://schemas.microsoft.com/office/drawing/2014/main" val="2909897131"/>
                    </a:ext>
                  </a:extLst>
                </a:gridCol>
                <a:gridCol w="3074317">
                  <a:extLst>
                    <a:ext uri="{9D8B030D-6E8A-4147-A177-3AD203B41FA5}">
                      <a16:colId xmlns:a16="http://schemas.microsoft.com/office/drawing/2014/main" val="107466784"/>
                    </a:ext>
                  </a:extLst>
                </a:gridCol>
                <a:gridCol w="1012426">
                  <a:extLst>
                    <a:ext uri="{9D8B030D-6E8A-4147-A177-3AD203B41FA5}">
                      <a16:colId xmlns:a16="http://schemas.microsoft.com/office/drawing/2014/main" val="2572262472"/>
                    </a:ext>
                  </a:extLst>
                </a:gridCol>
              </a:tblGrid>
              <a:tr h="724978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Pathogen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10923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Campylobacter </a:t>
                      </a: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jejuni</a:t>
                      </a: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/coli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12762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Clostridium difficile</a:t>
                      </a:r>
                      <a:endParaRPr lang="en-US" sz="2000" b="0" i="1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0.764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1.09 (0.95, 1.25)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0.222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498960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EAEC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2.95 (2.73, 3.19)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2.85 (2.51, 3.24)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33037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aEPEC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(0.90, 1.05)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0.513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0.98 (0.85, 1.13)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0.761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24117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tEPEC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(0.95, 1.09)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0.631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 (0.83, 1.07)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0.366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174139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LT-ETEC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2.23 (2.07, 2.40)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2.21 (1.95, 2.50)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77397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ST-ETEC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(0.94, 1.06)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0.915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(0.87, 1.08)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0.565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1292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 err="1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Shigella</a:t>
                      </a: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/EIEC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(0.91, 1.04)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0.429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(0.87, 1.12)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0.866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135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Astrovirus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2.41 (2.23, 2.60)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2.39 (2.11, 2.72)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3600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Sapovirus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(2.17, 2.53)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2.36 (2.08, 2.68)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1997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1600" y="5626387"/>
            <a:ext cx="1176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Adjusted in the Poisson model for age, sex, occupation, BMI, SES, Hemoglobin status;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total number of follow up as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offset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variable</a:t>
            </a: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09600" y="216000"/>
            <a:ext cx="10622400" cy="576000"/>
          </a:xfrm>
        </p:spPr>
        <p:txBody>
          <a:bodyPr>
            <a:normAutofit fontScale="92500"/>
          </a:bodyPr>
          <a:lstStyle/>
          <a:p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##. Association between exposure and pathogen infection</a:t>
            </a:r>
          </a:p>
        </p:txBody>
      </p:sp>
    </p:spTree>
    <p:extLst>
      <p:ext uri="{BB962C8B-B14F-4D97-AF65-F5344CB8AC3E}">
        <p14:creationId xmlns:p14="http://schemas.microsoft.com/office/powerpoint/2010/main" val="367232685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72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233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993125"/>
              </p:ext>
            </p:extLst>
          </p:nvPr>
        </p:nvGraphicFramePr>
        <p:xfrm>
          <a:off x="415925" y="124571"/>
          <a:ext cx="11193368" cy="65911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9863">
                  <a:extLst>
                    <a:ext uri="{9D8B030D-6E8A-4147-A177-3AD203B41FA5}">
                      <a16:colId xmlns:a16="http://schemas.microsoft.com/office/drawing/2014/main" val="3232758729"/>
                    </a:ext>
                  </a:extLst>
                </a:gridCol>
                <a:gridCol w="2223247">
                  <a:extLst>
                    <a:ext uri="{9D8B030D-6E8A-4147-A177-3AD203B41FA5}">
                      <a16:colId xmlns:a16="http://schemas.microsoft.com/office/drawing/2014/main" val="3236536531"/>
                    </a:ext>
                  </a:extLst>
                </a:gridCol>
                <a:gridCol w="3424518">
                  <a:extLst>
                    <a:ext uri="{9D8B030D-6E8A-4147-A177-3AD203B41FA5}">
                      <a16:colId xmlns:a16="http://schemas.microsoft.com/office/drawing/2014/main" val="2490358544"/>
                    </a:ext>
                  </a:extLst>
                </a:gridCol>
                <a:gridCol w="1048870">
                  <a:extLst>
                    <a:ext uri="{9D8B030D-6E8A-4147-A177-3AD203B41FA5}">
                      <a16:colId xmlns:a16="http://schemas.microsoft.com/office/drawing/2014/main" val="606682463"/>
                    </a:ext>
                  </a:extLst>
                </a:gridCol>
                <a:gridCol w="3103284">
                  <a:extLst>
                    <a:ext uri="{9D8B030D-6E8A-4147-A177-3AD203B41FA5}">
                      <a16:colId xmlns:a16="http://schemas.microsoft.com/office/drawing/2014/main" val="288904694"/>
                    </a:ext>
                  </a:extLst>
                </a:gridCol>
                <a:gridCol w="993586">
                  <a:extLst>
                    <a:ext uri="{9D8B030D-6E8A-4147-A177-3AD203B41FA5}">
                      <a16:colId xmlns:a16="http://schemas.microsoft.com/office/drawing/2014/main" val="2655841246"/>
                    </a:ext>
                  </a:extLst>
                </a:gridCol>
              </a:tblGrid>
              <a:tr h="82296">
                <a:tc gridSpan="2"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CI)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1231418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Study group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17602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unexposed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340406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Exposed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49629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Sex of participant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6874808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Female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0735896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(0.93, 1.07)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0.786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0315387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Occupation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2053794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None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5503240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Service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1.07 (0.97, 1.17)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0.182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(0.94, 1.13)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0.542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4560339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Business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(0.94, 1.11)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0.602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(0.93, 1.09)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0.906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0078905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Age in year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260763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&lt;30Y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89939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&gt;=30Y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(0.95, 1.08)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0.693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1.08)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0.823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80341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924027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BMI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1.03 (1.02, 1.04)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(1, 1.01)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0.557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1136597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8468185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Rich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Reference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2180582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Middle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0.96 (0.89, 1.04)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0.335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(0.92, 1.07)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0.846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0513692"/>
                  </a:ext>
                </a:extLst>
              </a:tr>
              <a:tr h="8229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Poor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(0.89, 1.06)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0.498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(0.92, 1.1)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0.938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9611468"/>
                  </a:ext>
                </a:extLst>
              </a:tr>
              <a:tr h="8229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Hemoglobin status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0.83 (0.81, 0.84)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 (0.96, 1.03)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0.883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065" marR="9065" marT="906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0058945"/>
                  </a:ext>
                </a:extLst>
              </a:tr>
            </a:tbl>
          </a:graphicData>
        </a:graphic>
      </p:graphicFrame>
      <p:cxnSp>
        <p:nvCxnSpPr>
          <p:cNvPr id="3" name="Straight Connector 2"/>
          <p:cNvCxnSpPr/>
          <p:nvPr/>
        </p:nvCxnSpPr>
        <p:spPr>
          <a:xfrm>
            <a:off x="415925" y="1499191"/>
            <a:ext cx="10886484" cy="50717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893135" y="1499191"/>
            <a:ext cx="10409274" cy="50717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89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0441048"/>
              </p:ext>
            </p:extLst>
          </p:nvPr>
        </p:nvGraphicFramePr>
        <p:xfrm>
          <a:off x="241301" y="1220752"/>
          <a:ext cx="11537949" cy="4405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19984">
                  <a:extLst>
                    <a:ext uri="{9D8B030D-6E8A-4147-A177-3AD203B41FA5}">
                      <a16:colId xmlns:a16="http://schemas.microsoft.com/office/drawing/2014/main" val="3073548098"/>
                    </a:ext>
                  </a:extLst>
                </a:gridCol>
                <a:gridCol w="3407677">
                  <a:extLst>
                    <a:ext uri="{9D8B030D-6E8A-4147-A177-3AD203B41FA5}">
                      <a16:colId xmlns:a16="http://schemas.microsoft.com/office/drawing/2014/main" val="2731141953"/>
                    </a:ext>
                  </a:extLst>
                </a:gridCol>
                <a:gridCol w="1123545">
                  <a:extLst>
                    <a:ext uri="{9D8B030D-6E8A-4147-A177-3AD203B41FA5}">
                      <a16:colId xmlns:a16="http://schemas.microsoft.com/office/drawing/2014/main" val="2909897131"/>
                    </a:ext>
                  </a:extLst>
                </a:gridCol>
                <a:gridCol w="3074317">
                  <a:extLst>
                    <a:ext uri="{9D8B030D-6E8A-4147-A177-3AD203B41FA5}">
                      <a16:colId xmlns:a16="http://schemas.microsoft.com/office/drawing/2014/main" val="107466784"/>
                    </a:ext>
                  </a:extLst>
                </a:gridCol>
                <a:gridCol w="1012426">
                  <a:extLst>
                    <a:ext uri="{9D8B030D-6E8A-4147-A177-3AD203B41FA5}">
                      <a16:colId xmlns:a16="http://schemas.microsoft.com/office/drawing/2014/main" val="2572262472"/>
                    </a:ext>
                  </a:extLst>
                </a:gridCol>
              </a:tblGrid>
              <a:tr h="724978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Pathogen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10923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Campylobacter </a:t>
                      </a: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jejuni</a:t>
                      </a: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/coli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12762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Clostridium difficile</a:t>
                      </a:r>
                      <a:endParaRPr lang="en-US" sz="2000" b="0" i="1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0.764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1.09 (0.95, 1.25)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0.222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498960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EAEC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2.95 (2.73, 3.19)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2.85 (2.51, 3.24)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33037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aEPEC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(0.90, 1.05)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0.513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0.98 (0.85, 1.13)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0.761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24117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tEPEC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(0.95, 1.09)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0.631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 (0.83, 1.07)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0.366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174139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LT-ETEC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2.23 (2.07, 2.40)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2.21 (1.95, 2.50)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77397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ST-ETEC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(0.94, 1.06)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0.915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(0.87, 1.08)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0.565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1292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 err="1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Shigella</a:t>
                      </a: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/EIEC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(0.91, 1.04)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0.429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(0.87, 1.12)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0.866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135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Astrovirus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2.41 (2.23, 2.60)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2.39 (2.11, 2.72)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3600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Sapovirus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(2.17, 2.53)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2.36 (2.08, 2.68)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1997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1600" y="5626387"/>
            <a:ext cx="1176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Adjusted in the Poisson model for age, sex, occupation, BMI, SES, Hemoglobin status;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total number of follow up as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offset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variable</a:t>
            </a: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09600" y="216000"/>
            <a:ext cx="10622400" cy="576000"/>
          </a:xfrm>
        </p:spPr>
        <p:txBody>
          <a:bodyPr>
            <a:normAutofit fontScale="92500"/>
          </a:bodyPr>
          <a:lstStyle/>
          <a:p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##. Association between exposure and pathogen infection</a:t>
            </a:r>
          </a:p>
        </p:txBody>
      </p:sp>
    </p:spTree>
    <p:extLst>
      <p:ext uri="{BB962C8B-B14F-4D97-AF65-F5344CB8AC3E}">
        <p14:creationId xmlns:p14="http://schemas.microsoft.com/office/powerpoint/2010/main" val="64101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477312"/>
              </p:ext>
            </p:extLst>
          </p:nvPr>
        </p:nvGraphicFramePr>
        <p:xfrm>
          <a:off x="241301" y="1220752"/>
          <a:ext cx="11537949" cy="4405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19984">
                  <a:extLst>
                    <a:ext uri="{9D8B030D-6E8A-4147-A177-3AD203B41FA5}">
                      <a16:colId xmlns:a16="http://schemas.microsoft.com/office/drawing/2014/main" val="3073548098"/>
                    </a:ext>
                  </a:extLst>
                </a:gridCol>
                <a:gridCol w="3407677">
                  <a:extLst>
                    <a:ext uri="{9D8B030D-6E8A-4147-A177-3AD203B41FA5}">
                      <a16:colId xmlns:a16="http://schemas.microsoft.com/office/drawing/2014/main" val="2731141953"/>
                    </a:ext>
                  </a:extLst>
                </a:gridCol>
                <a:gridCol w="1123545">
                  <a:extLst>
                    <a:ext uri="{9D8B030D-6E8A-4147-A177-3AD203B41FA5}">
                      <a16:colId xmlns:a16="http://schemas.microsoft.com/office/drawing/2014/main" val="2909897131"/>
                    </a:ext>
                  </a:extLst>
                </a:gridCol>
                <a:gridCol w="3074317">
                  <a:extLst>
                    <a:ext uri="{9D8B030D-6E8A-4147-A177-3AD203B41FA5}">
                      <a16:colId xmlns:a16="http://schemas.microsoft.com/office/drawing/2014/main" val="107466784"/>
                    </a:ext>
                  </a:extLst>
                </a:gridCol>
                <a:gridCol w="1012426">
                  <a:extLst>
                    <a:ext uri="{9D8B030D-6E8A-4147-A177-3AD203B41FA5}">
                      <a16:colId xmlns:a16="http://schemas.microsoft.com/office/drawing/2014/main" val="2572262472"/>
                    </a:ext>
                  </a:extLst>
                </a:gridCol>
              </a:tblGrid>
              <a:tr h="724978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Pathogen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10923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Campylobacter </a:t>
                      </a: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jejuni</a:t>
                      </a: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/coli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12762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Clostridium difficile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0.764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1.09 (0.95, 1.25)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0.222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498960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EAEC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2.95 (2.73, 3.19)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2.85 (2.51, 3.24)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33037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aEPEC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(0.90, 1.05)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0.513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0.98 (0.85, 1.13)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0.761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24117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tEPEC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(0.95, 1.09)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0.631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 (0.83, 1.07)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0.366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174139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LT-ETEC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2.23 (2.07, 2.40)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2.21 (1.95, 2.50)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77397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ST-ETEC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(0.94, 1.06)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0.915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(0.87, 1.08)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0.565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1292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 err="1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Shigella</a:t>
                      </a: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/EIEC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(0.91, 1.04)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0.429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(0.87, 1.12)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0.866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135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Astrovirus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2.41 (2.23, 2.60)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2.39 (2.11, 2.72)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3600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Sapovirus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(2.17, 2.53)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2.36 (2.08, 2.68)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1997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1600" y="5626387"/>
            <a:ext cx="1176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Adjusted in the Poisson model for age, sex, occupation, BMI, SES, Hemoglobin status;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total number of follow up as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offset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variable</a:t>
            </a: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09600" y="216000"/>
            <a:ext cx="10622400" cy="576000"/>
          </a:xfrm>
        </p:spPr>
        <p:txBody>
          <a:bodyPr>
            <a:normAutofit fontScale="92500"/>
          </a:bodyPr>
          <a:lstStyle/>
          <a:p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##. Association between exposure and pathogen infection</a:t>
            </a:r>
          </a:p>
        </p:txBody>
      </p:sp>
    </p:spTree>
    <p:extLst>
      <p:ext uri="{BB962C8B-B14F-4D97-AF65-F5344CB8AC3E}">
        <p14:creationId xmlns:p14="http://schemas.microsoft.com/office/powerpoint/2010/main" val="651283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6299362"/>
              </p:ext>
            </p:extLst>
          </p:nvPr>
        </p:nvGraphicFramePr>
        <p:xfrm>
          <a:off x="241301" y="1220752"/>
          <a:ext cx="11537949" cy="4405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19984">
                  <a:extLst>
                    <a:ext uri="{9D8B030D-6E8A-4147-A177-3AD203B41FA5}">
                      <a16:colId xmlns:a16="http://schemas.microsoft.com/office/drawing/2014/main" val="3073548098"/>
                    </a:ext>
                  </a:extLst>
                </a:gridCol>
                <a:gridCol w="3407677">
                  <a:extLst>
                    <a:ext uri="{9D8B030D-6E8A-4147-A177-3AD203B41FA5}">
                      <a16:colId xmlns:a16="http://schemas.microsoft.com/office/drawing/2014/main" val="2731141953"/>
                    </a:ext>
                  </a:extLst>
                </a:gridCol>
                <a:gridCol w="1123545">
                  <a:extLst>
                    <a:ext uri="{9D8B030D-6E8A-4147-A177-3AD203B41FA5}">
                      <a16:colId xmlns:a16="http://schemas.microsoft.com/office/drawing/2014/main" val="2909897131"/>
                    </a:ext>
                  </a:extLst>
                </a:gridCol>
                <a:gridCol w="3074317">
                  <a:extLst>
                    <a:ext uri="{9D8B030D-6E8A-4147-A177-3AD203B41FA5}">
                      <a16:colId xmlns:a16="http://schemas.microsoft.com/office/drawing/2014/main" val="107466784"/>
                    </a:ext>
                  </a:extLst>
                </a:gridCol>
                <a:gridCol w="1012426">
                  <a:extLst>
                    <a:ext uri="{9D8B030D-6E8A-4147-A177-3AD203B41FA5}">
                      <a16:colId xmlns:a16="http://schemas.microsoft.com/office/drawing/2014/main" val="2572262472"/>
                    </a:ext>
                  </a:extLst>
                </a:gridCol>
              </a:tblGrid>
              <a:tr h="724978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Pathogen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10923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Campylobacter </a:t>
                      </a: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jejuni</a:t>
                      </a: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/coli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12762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Clostridium difficile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0.764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1.09 (0.95, 1.25)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0.222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498960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EAEC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2.95 (2.73, 3.19)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2.85 (2.51, 3.24)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33037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aEPEC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(0.90, 1.05)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0.513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0.98 (0.85, 1.13)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0.761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24117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tEPEC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(0.95, 1.09)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0.631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 (0.83, 1.07)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0.366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174139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LT-ETEC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2.23 (2.07, 2.40)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2.21 (1.95, 2.50)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77397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ST-ETEC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(0.94, 1.06)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0.915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(0.87, 1.08)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0.565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1292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 err="1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Shigella</a:t>
                      </a: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/EIEC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(0.91, 1.04)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0.429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(0.87, 1.12)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0.866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135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Astrovirus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2.41 (2.23, 2.60)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2.39 (2.11, 2.72)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3600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Sapovirus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(2.17, 2.53)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2.36 (2.08, 2.68)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1997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1600" y="5626387"/>
            <a:ext cx="1176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Adjusted in the Poisson model for age, sex, occupation, BMI, SES, Hemoglobin status;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total number of follow up as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offset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variable</a:t>
            </a: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09600" y="216000"/>
            <a:ext cx="10622400" cy="576000"/>
          </a:xfrm>
        </p:spPr>
        <p:txBody>
          <a:bodyPr>
            <a:normAutofit fontScale="92500"/>
          </a:bodyPr>
          <a:lstStyle/>
          <a:p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##. Association between exposure and pathogen infection</a:t>
            </a:r>
          </a:p>
        </p:txBody>
      </p:sp>
    </p:spTree>
    <p:extLst>
      <p:ext uri="{BB962C8B-B14F-4D97-AF65-F5344CB8AC3E}">
        <p14:creationId xmlns:p14="http://schemas.microsoft.com/office/powerpoint/2010/main" val="4175903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41301" y="1220752"/>
          <a:ext cx="11537949" cy="4405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19984">
                  <a:extLst>
                    <a:ext uri="{9D8B030D-6E8A-4147-A177-3AD203B41FA5}">
                      <a16:colId xmlns:a16="http://schemas.microsoft.com/office/drawing/2014/main" val="3073548098"/>
                    </a:ext>
                  </a:extLst>
                </a:gridCol>
                <a:gridCol w="3407677">
                  <a:extLst>
                    <a:ext uri="{9D8B030D-6E8A-4147-A177-3AD203B41FA5}">
                      <a16:colId xmlns:a16="http://schemas.microsoft.com/office/drawing/2014/main" val="2731141953"/>
                    </a:ext>
                  </a:extLst>
                </a:gridCol>
                <a:gridCol w="1123545">
                  <a:extLst>
                    <a:ext uri="{9D8B030D-6E8A-4147-A177-3AD203B41FA5}">
                      <a16:colId xmlns:a16="http://schemas.microsoft.com/office/drawing/2014/main" val="2909897131"/>
                    </a:ext>
                  </a:extLst>
                </a:gridCol>
                <a:gridCol w="3074317">
                  <a:extLst>
                    <a:ext uri="{9D8B030D-6E8A-4147-A177-3AD203B41FA5}">
                      <a16:colId xmlns:a16="http://schemas.microsoft.com/office/drawing/2014/main" val="107466784"/>
                    </a:ext>
                  </a:extLst>
                </a:gridCol>
                <a:gridCol w="1012426">
                  <a:extLst>
                    <a:ext uri="{9D8B030D-6E8A-4147-A177-3AD203B41FA5}">
                      <a16:colId xmlns:a16="http://schemas.microsoft.com/office/drawing/2014/main" val="2572262472"/>
                    </a:ext>
                  </a:extLst>
                </a:gridCol>
              </a:tblGrid>
              <a:tr h="724978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Pathogen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Unadjusted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Adjusted IRR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(95% CI)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p-value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10923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Campylobacter </a:t>
                      </a: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jejuni</a:t>
                      </a: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/coli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2.38 (2.21, 2.56)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(2.06, 2.65)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12762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Clostridium difficile</a:t>
                      </a:r>
                      <a:endParaRPr lang="en-US" sz="2000" b="0" i="1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1.01 (0.94, 1.09)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0.764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1.09 (0.95, 1.25)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0.222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4989602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EAEC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2.95 (2.73, 3.19)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2.85 (2.51, 3.24)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330375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(0.90, 1.05)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0.513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0.98 (0.85, 1.13)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0.761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24117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tEPEC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1.02 (0.95, 1.09)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0.631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0.94 (0.83, 1.07)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0.366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174139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LT-ETEC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2.23 (2.07, 2.40)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2.21 (1.95, 2.50)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773973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ST-ETEC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1.00 (0.94, 1.06)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0.915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(0.87, 1.08)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0.565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912929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Shigella</a:t>
                      </a: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/EIEC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0.97 (0.91, 1.04)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0.429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0.99 (0.87, 1.12)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0.866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135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Astrovirus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2.41 (2.23, 2.60)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2.39 (2.11, 2.72)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360080"/>
                  </a:ext>
                </a:extLst>
              </a:tr>
              <a:tr h="368066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Sapovirus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2.34 (2.17, 2.53)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2.36 (2.08, 2.68)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1997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1600" y="5626387"/>
            <a:ext cx="1176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Adjusted in the Poisson model for age, sex, occupation, BMI, SES, Hemoglobin status;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total number of follow up as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offset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variable</a:t>
            </a: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09600" y="216000"/>
            <a:ext cx="10622400" cy="576000"/>
          </a:xfrm>
        </p:spPr>
        <p:txBody>
          <a:bodyPr>
            <a:normAutofit fontScale="92500"/>
          </a:bodyPr>
          <a:lstStyle/>
          <a:p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##. Association between exposure and pathogen infection</a:t>
            </a:r>
          </a:p>
        </p:txBody>
      </p:sp>
    </p:spTree>
    <p:extLst>
      <p:ext uri="{BB962C8B-B14F-4D97-AF65-F5344CB8AC3E}">
        <p14:creationId xmlns:p14="http://schemas.microsoft.com/office/powerpoint/2010/main" val="388923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9437</TotalTime>
  <Words>7059</Words>
  <Application>Microsoft Office PowerPoint</Application>
  <PresentationFormat>Widescreen</PresentationFormat>
  <Paragraphs>3600</Paragraphs>
  <Slides>115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115</vt:i4>
      </vt:variant>
    </vt:vector>
  </HeadingPairs>
  <TitlesOfParts>
    <vt:vector size="124" baseType="lpstr">
      <vt:lpstr>Arial</vt:lpstr>
      <vt:lpstr>Calibri</vt:lpstr>
      <vt:lpstr>Calibri Light</vt:lpstr>
      <vt:lpstr>Courier New</vt:lpstr>
      <vt:lpstr>Tahoma</vt:lpstr>
      <vt:lpstr>Times New Roman</vt:lpstr>
      <vt:lpstr>Vrinda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Mac</dc:creator>
  <cp:lastModifiedBy>Md. Ahshanul Haque</cp:lastModifiedBy>
  <cp:revision>805</cp:revision>
  <cp:lastPrinted>2016-04-25T13:22:15Z</cp:lastPrinted>
  <dcterms:created xsi:type="dcterms:W3CDTF">2016-04-10T15:20:29Z</dcterms:created>
  <dcterms:modified xsi:type="dcterms:W3CDTF">2021-11-20T05:54:01Z</dcterms:modified>
</cp:coreProperties>
</file>

<file path=docProps/thumbnail.jpeg>
</file>